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303" r:id="rId5"/>
    <p:sldId id="257" r:id="rId6"/>
    <p:sldId id="258" r:id="rId7"/>
    <p:sldId id="296" r:id="rId8"/>
    <p:sldId id="259" r:id="rId9"/>
    <p:sldId id="297" r:id="rId10"/>
    <p:sldId id="260" r:id="rId11"/>
    <p:sldId id="314" r:id="rId12"/>
    <p:sldId id="261" r:id="rId13"/>
    <p:sldId id="307" r:id="rId14"/>
    <p:sldId id="262" r:id="rId15"/>
    <p:sldId id="301" r:id="rId16"/>
    <p:sldId id="306" r:id="rId17"/>
    <p:sldId id="263" r:id="rId18"/>
    <p:sldId id="320" r:id="rId19"/>
    <p:sldId id="264" r:id="rId20"/>
    <p:sldId id="266" r:id="rId21"/>
    <p:sldId id="304" r:id="rId22"/>
    <p:sldId id="270" r:id="rId23"/>
    <p:sldId id="272" r:id="rId24"/>
    <p:sldId id="273" r:id="rId25"/>
    <p:sldId id="274" r:id="rId26"/>
    <p:sldId id="275" r:id="rId27"/>
    <p:sldId id="276" r:id="rId28"/>
    <p:sldId id="277" r:id="rId29"/>
    <p:sldId id="278" r:id="rId30"/>
    <p:sldId id="279" r:id="rId31"/>
    <p:sldId id="280" r:id="rId32"/>
    <p:sldId id="316" r:id="rId33"/>
    <p:sldId id="323" r:id="rId34"/>
    <p:sldId id="281" r:id="rId35"/>
    <p:sldId id="282" r:id="rId36"/>
    <p:sldId id="305" r:id="rId37"/>
    <p:sldId id="286" r:id="rId38"/>
    <p:sldId id="322" r:id="rId39"/>
    <p:sldId id="319" r:id="rId40"/>
    <p:sldId id="321" r:id="rId41"/>
    <p:sldId id="289" r:id="rId42"/>
    <p:sldId id="290" r:id="rId43"/>
    <p:sldId id="291" r:id="rId44"/>
    <p:sldId id="292" r:id="rId45"/>
    <p:sldId id="313" r:id="rId46"/>
    <p:sldId id="310" r:id="rId47"/>
    <p:sldId id="309" r:id="rId48"/>
    <p:sldId id="308" r:id="rId49"/>
    <p:sldId id="293" r:id="rId50"/>
    <p:sldId id="294" r:id="rId51"/>
    <p:sldId id="302" r:id="rId52"/>
    <p:sldId id="317" r:id="rId53"/>
    <p:sldId id="295" r:id="rId54"/>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Kelly" initials="EEK" lastIdx="1" clrIdx="0"/>
  <p:cmAuthor id="7" name="Moyer, Emilie" initials="ME" lastIdx="7" clrIdx="7">
    <p:extLst>
      <p:ext uri="{19B8F6BF-5375-455C-9EA6-DF929625EA0E}">
        <p15:presenceInfo xmlns:p15="http://schemas.microsoft.com/office/powerpoint/2012/main" userId="S-1-5-21-245519413-398087608-398547282-177855" providerId="AD"/>
      </p:ext>
    </p:extLst>
  </p:cmAuthor>
  <p:cmAuthor id="1" name="Bell, Joann" initials="BJ" lastIdx="6" clrIdx="1"/>
  <p:cmAuthor id="8" name="Furia, Emily" initials="FE" lastIdx="1" clrIdx="8">
    <p:extLst>
      <p:ext uri="{19B8F6BF-5375-455C-9EA6-DF929625EA0E}">
        <p15:presenceInfo xmlns:p15="http://schemas.microsoft.com/office/powerpoint/2012/main" userId="S-1-5-21-245519413-398087608-398547282-155846" providerId="AD"/>
      </p:ext>
    </p:extLst>
  </p:cmAuthor>
  <p:cmAuthor id="2" name="Burk, Lisa" initials="BL" lastIdx="27" clrIdx="2"/>
  <p:cmAuthor id="9" name="Citino, Brian" initials="CB" lastIdx="2" clrIdx="9">
    <p:extLst>
      <p:ext uri="{19B8F6BF-5375-455C-9EA6-DF929625EA0E}">
        <p15:presenceInfo xmlns:p15="http://schemas.microsoft.com/office/powerpoint/2012/main" userId="S::bcitino@amerihealthcaritasde.com::3c433b93-f8d0-43a2-8659-7c571ebb5556" providerId="AD"/>
      </p:ext>
    </p:extLst>
  </p:cmAuthor>
  <p:cmAuthor id="3" name="Kelly, Erin" initials="KE" lastIdx="4" clrIdx="3"/>
  <p:cmAuthor id="10" name="Evans, Cassandra" initials="CE" lastIdx="5" clrIdx="10">
    <p:extLst>
      <p:ext uri="{19B8F6BF-5375-455C-9EA6-DF929625EA0E}">
        <p15:presenceInfo xmlns:p15="http://schemas.microsoft.com/office/powerpoint/2012/main" userId="S::cevans2@amerihealthcaritasde.com::e863ec36-dc4c-4884-aed0-99778a10943b" providerId="AD"/>
      </p:ext>
    </p:extLst>
  </p:cmAuthor>
  <p:cmAuthor id="4" name="Brosnan, Danielle" initials="DMB" lastIdx="36" clrIdx="4"/>
  <p:cmAuthor id="5" name="White, Kay" initials="WK" lastIdx="3" clrIdx="5"/>
  <p:cmAuthor id="6" name="Microsoft Office User" initials="MOU"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0085CA"/>
    <a:srgbClr val="8C4B9D"/>
    <a:srgbClr val="F1C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60" autoAdjust="0"/>
    <p:restoredTop sz="94640"/>
  </p:normalViewPr>
  <p:slideViewPr>
    <p:cSldViewPr snapToGrid="0" snapToObjects="1" showGuides="1">
      <p:cViewPr varScale="1">
        <p:scale>
          <a:sx n="99" d="100"/>
          <a:sy n="99" d="100"/>
        </p:scale>
        <p:origin x="1794" y="7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F9DACB-D5E0-F24A-88DB-7E63870D421F}" type="datetimeFigureOut">
              <a:rPr lang="en-US" smtClean="0"/>
              <a:t>4/21/2025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31A763-14CE-7340-B748-737BE684CA32}" type="slidenum">
              <a:rPr lang="en-US" smtClean="0"/>
              <a:t>‹#›</a:t>
            </a:fld>
            <a:endParaRPr lang="en-US" dirty="0"/>
          </a:p>
        </p:txBody>
      </p:sp>
    </p:spTree>
    <p:extLst>
      <p:ext uri="{BB962C8B-B14F-4D97-AF65-F5344CB8AC3E}">
        <p14:creationId xmlns:p14="http://schemas.microsoft.com/office/powerpoint/2010/main" val="522061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E2DE5-7A65-8E41-BB6F-97897B0059B4}" type="datetimeFigureOut">
              <a:rPr lang="en-US" smtClean="0"/>
              <a:t>4/21/2025</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96333-8F1C-9044-B045-23D93CB4F56A}" type="slidenum">
              <a:rPr lang="en-US" smtClean="0"/>
              <a:t>‹#›</a:t>
            </a:fld>
            <a:endParaRPr lang="en-US" dirty="0"/>
          </a:p>
        </p:txBody>
      </p:sp>
    </p:spTree>
    <p:extLst>
      <p:ext uri="{BB962C8B-B14F-4D97-AF65-F5344CB8AC3E}">
        <p14:creationId xmlns:p14="http://schemas.microsoft.com/office/powerpoint/2010/main" val="92505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96333-8F1C-9044-B045-23D93CB4F56A}" type="slidenum">
              <a:rPr lang="en-US" smtClean="0"/>
              <a:t>2</a:t>
            </a:fld>
            <a:endParaRPr lang="en-US" dirty="0"/>
          </a:p>
        </p:txBody>
      </p:sp>
    </p:spTree>
    <p:extLst>
      <p:ext uri="{BB962C8B-B14F-4D97-AF65-F5344CB8AC3E}">
        <p14:creationId xmlns:p14="http://schemas.microsoft.com/office/powerpoint/2010/main" val="121924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96333-8F1C-9044-B045-23D93CB4F56A}" type="slidenum">
              <a:rPr lang="en-US" smtClean="0"/>
              <a:t>20</a:t>
            </a:fld>
            <a:endParaRPr lang="en-US" dirty="0"/>
          </a:p>
        </p:txBody>
      </p:sp>
    </p:spTree>
    <p:extLst>
      <p:ext uri="{BB962C8B-B14F-4D97-AF65-F5344CB8AC3E}">
        <p14:creationId xmlns:p14="http://schemas.microsoft.com/office/powerpoint/2010/main" val="118323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57201"/>
            <a:ext cx="7429500" cy="2080054"/>
          </a:xfrm>
        </p:spPr>
        <p:txBody>
          <a:bodyPr lIns="0" tIns="0" rIns="0" bIns="0" anchor="b">
            <a:normAutofit/>
          </a:bodyPr>
          <a:lstStyle>
            <a:lvl1pPr algn="l">
              <a:defRPr sz="4000"/>
            </a:lvl1pPr>
          </a:lstStyle>
          <a:p>
            <a:r>
              <a:rPr lang="en-US" dirty="0"/>
              <a:t>Presentation Title</a:t>
            </a:r>
          </a:p>
        </p:txBody>
      </p:sp>
      <p:sp>
        <p:nvSpPr>
          <p:cNvPr id="3" name="Subtitle 2"/>
          <p:cNvSpPr>
            <a:spLocks noGrp="1"/>
          </p:cNvSpPr>
          <p:nvPr>
            <p:ph type="subTitle" idx="1" hasCustomPrompt="1"/>
          </p:nvPr>
        </p:nvSpPr>
        <p:spPr>
          <a:xfrm>
            <a:off x="457200" y="2537255"/>
            <a:ext cx="7429500" cy="2069364"/>
          </a:xfrm>
        </p:spPr>
        <p:txBody>
          <a:bodyPr>
            <a:normAutofit/>
          </a:bodyPr>
          <a:lstStyle>
            <a:lvl1pPr marL="0" indent="0" algn="l">
              <a:buNone/>
              <a:defRPr sz="2000" baseline="0">
                <a:solidFill>
                  <a:schemeClr val="bg2"/>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Presentation Subtitle or Presenter Info</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7423" y="5680332"/>
            <a:ext cx="1679146" cy="1636776"/>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498720"/>
            <a:ext cx="2234671" cy="813816"/>
          </a:xfrm>
          <a:prstGeom prst="rect">
            <a:avLst/>
          </a:prstGeom>
        </p:spPr>
      </p:pic>
    </p:spTree>
  </p:cSld>
  <p:clrMapOvr>
    <a:masterClrMapping/>
  </p:clrMapOvr>
  <p:extLst>
    <p:ext uri="{DCECCB84-F9BA-43D5-87BE-67443E8EF086}">
      <p15:sldGuideLst xmlns:p15="http://schemas.microsoft.com/office/powerpoint/2012/main">
        <p15:guide id="1" pos="496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Singl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57201"/>
            <a:ext cx="6495066" cy="800099"/>
          </a:xfrm>
        </p:spPr>
        <p:txBody>
          <a:bodyPr/>
          <a:lstStyle>
            <a:lvl1pPr>
              <a:defRPr sz="2800"/>
            </a:lvl1pPr>
          </a:lstStyle>
          <a:p>
            <a:r>
              <a:rPr lang="en-US" dirty="0"/>
              <a:t>Click to enter slide title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a:t>
            </a:fld>
            <a:endParaRPr lang="en-US" dirty="0"/>
          </a:p>
        </p:txBody>
      </p:sp>
      <p:cxnSp>
        <p:nvCxnSpPr>
          <p:cNvPr id="7" name="Straight Connector 6"/>
          <p:cNvCxnSpPr/>
          <p:nvPr userDrawn="1"/>
        </p:nvCxnSpPr>
        <p:spPr>
          <a:xfrm>
            <a:off x="457200" y="73152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2"/>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3594" y="537210"/>
            <a:ext cx="1757606" cy="640080"/>
          </a:xfrm>
          <a:prstGeom prst="rect">
            <a:avLst/>
          </a:prstGeom>
        </p:spPr>
      </p:pic>
    </p:spTree>
    <p:extLst>
      <p:ext uri="{BB962C8B-B14F-4D97-AF65-F5344CB8AC3E}">
        <p14:creationId xmlns:p14="http://schemas.microsoft.com/office/powerpoint/2010/main" val="93233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Doubl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57201"/>
            <a:ext cx="6476998" cy="800099"/>
          </a:xfrm>
        </p:spPr>
        <p:txBody>
          <a:bodyPr/>
          <a:lstStyle/>
          <a:p>
            <a:r>
              <a:rPr lang="en-US" dirty="0"/>
              <a:t>Click to enter slide title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a:t>
            </a:fld>
            <a:endParaRPr lang="en-US" dirty="0"/>
          </a:p>
        </p:txBody>
      </p:sp>
      <p:sp>
        <p:nvSpPr>
          <p:cNvPr id="6" name="Text Placeholder 5"/>
          <p:cNvSpPr>
            <a:spLocks noGrp="1"/>
          </p:cNvSpPr>
          <p:nvPr>
            <p:ph type="body" sz="quarter" idx="12"/>
          </p:nvPr>
        </p:nvSpPr>
        <p:spPr>
          <a:xfrm>
            <a:off x="457201" y="1714500"/>
            <a:ext cx="4436076" cy="514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5165124" y="1714500"/>
            <a:ext cx="4436076" cy="514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57200" y="73152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3594" y="537210"/>
            <a:ext cx="1757606" cy="640080"/>
          </a:xfrm>
          <a:prstGeom prst="rect">
            <a:avLst/>
          </a:prstGeom>
        </p:spPr>
      </p:pic>
    </p:spTree>
    <p:extLst>
      <p:ext uri="{BB962C8B-B14F-4D97-AF65-F5344CB8AC3E}">
        <p14:creationId xmlns:p14="http://schemas.microsoft.com/office/powerpoint/2010/main" val="171407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 Doubl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57201"/>
            <a:ext cx="6476998" cy="800099"/>
          </a:xfrm>
        </p:spPr>
        <p:txBody>
          <a:bodyPr/>
          <a:lstStyle/>
          <a:p>
            <a:r>
              <a:rPr lang="en-US" dirty="0"/>
              <a:t>Click to enter slide title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a:t>
            </a:fld>
            <a:endParaRPr lang="en-US" dirty="0"/>
          </a:p>
        </p:txBody>
      </p:sp>
      <p:sp>
        <p:nvSpPr>
          <p:cNvPr id="6" name="Text Placeholder 5"/>
          <p:cNvSpPr>
            <a:spLocks noGrp="1"/>
          </p:cNvSpPr>
          <p:nvPr>
            <p:ph type="body" sz="quarter" idx="12"/>
          </p:nvPr>
        </p:nvSpPr>
        <p:spPr>
          <a:xfrm>
            <a:off x="457201" y="1714500"/>
            <a:ext cx="4436076" cy="514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57200" y="73152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p:nvPr>
        </p:nvSpPr>
        <p:spPr>
          <a:xfrm>
            <a:off x="5165125" y="1714500"/>
            <a:ext cx="4436076" cy="5143500"/>
          </a:xfrm>
        </p:spPr>
        <p:txBody>
          <a:bodyPr/>
          <a:lstStyle/>
          <a:p>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3594" y="537210"/>
            <a:ext cx="1757606" cy="6400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o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57201"/>
            <a:ext cx="6476998" cy="800099"/>
          </a:xfrm>
        </p:spPr>
        <p:txBody>
          <a:bodyPr/>
          <a:lstStyle/>
          <a:p>
            <a:r>
              <a:rPr lang="en-US" dirty="0"/>
              <a:t>Click to enter slide title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a:t>
            </a:fld>
            <a:endParaRPr lang="en-US" dirty="0"/>
          </a:p>
        </p:txBody>
      </p:sp>
      <p:cxnSp>
        <p:nvCxnSpPr>
          <p:cNvPr id="5" name="Straight Connector 4"/>
          <p:cNvCxnSpPr/>
          <p:nvPr userDrawn="1"/>
        </p:nvCxnSpPr>
        <p:spPr>
          <a:xfrm>
            <a:off x="457200" y="731520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3594" y="537210"/>
            <a:ext cx="1757606" cy="640080"/>
          </a:xfrm>
          <a:prstGeom prst="rect">
            <a:avLst/>
          </a:prstGeom>
        </p:spPr>
      </p:pic>
    </p:spTree>
    <p:extLst>
      <p:ext uri="{BB962C8B-B14F-4D97-AF65-F5344CB8AC3E}">
        <p14:creationId xmlns:p14="http://schemas.microsoft.com/office/powerpoint/2010/main" val="214083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257300"/>
            <a:ext cx="9144000" cy="1807175"/>
          </a:xfrm>
        </p:spPr>
        <p:txBody>
          <a:bodyPr lIns="0" tIns="0" rIns="0" bIns="0" anchor="b">
            <a:normAutofit/>
          </a:bodyPr>
          <a:lstStyle>
            <a:lvl1pPr algn="ctr">
              <a:defRPr sz="4000"/>
            </a:lvl1pPr>
          </a:lstStyle>
          <a:p>
            <a:r>
              <a:rPr lang="en-US" dirty="0"/>
              <a:t>Transition Title</a:t>
            </a:r>
          </a:p>
        </p:txBody>
      </p:sp>
      <p:sp>
        <p:nvSpPr>
          <p:cNvPr id="3" name="Subtitle 2"/>
          <p:cNvSpPr>
            <a:spLocks noGrp="1"/>
          </p:cNvSpPr>
          <p:nvPr>
            <p:ph type="subTitle" idx="1" hasCustomPrompt="1"/>
          </p:nvPr>
        </p:nvSpPr>
        <p:spPr>
          <a:xfrm>
            <a:off x="457200" y="3064475"/>
            <a:ext cx="9144000" cy="2003463"/>
          </a:xfrm>
        </p:spPr>
        <p:txBody>
          <a:bodyPr>
            <a:normAutofit/>
          </a:bodyPr>
          <a:lstStyle>
            <a:lvl1pPr marL="0" indent="0" algn="ctr">
              <a:buNone/>
              <a:defRPr sz="2000">
                <a:solidFill>
                  <a:schemeClr val="bg2"/>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Subtitle here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8990" y="6566808"/>
            <a:ext cx="2058910" cy="74980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457200" y="7199870"/>
            <a:ext cx="1091514" cy="115330"/>
          </a:xfrm>
        </p:spPr>
        <p:txBody>
          <a:bodyPr>
            <a:noAutofit/>
          </a:bodyPr>
          <a:lstStyle>
            <a:lvl1pPr>
              <a:defRPr sz="800" baseline="0">
                <a:solidFill>
                  <a:schemeClr val="bg2"/>
                </a:solidFill>
              </a:defRPr>
            </a:lvl1pPr>
            <a:lvl2pPr>
              <a:defRPr sz="800"/>
            </a:lvl2pPr>
            <a:lvl3pPr>
              <a:defRPr sz="800"/>
            </a:lvl3pPr>
            <a:lvl4pPr>
              <a:defRPr sz="800"/>
            </a:lvl4pPr>
            <a:lvl5pPr>
              <a:defRPr sz="800"/>
            </a:lvl5pPr>
          </a:lstStyle>
          <a:p>
            <a:pPr lvl="0"/>
            <a:r>
              <a:rPr lang="en-US" dirty="0"/>
              <a:t>Place </a:t>
            </a:r>
            <a:r>
              <a:rPr lang="en-US"/>
              <a:t>job number here</a:t>
            </a:r>
            <a:endParaRPr lang="en-US" dirty="0"/>
          </a:p>
        </p:txBody>
      </p:sp>
      <p:pic>
        <p:nvPicPr>
          <p:cNvPr id="5" name="Picture 4">
            <a:extLst>
              <a:ext uri="{FF2B5EF4-FFF2-40B4-BE49-F238E27FC236}">
                <a16:creationId xmlns:a16="http://schemas.microsoft.com/office/drawing/2014/main" id="{197828E9-FFA6-D641-9E9D-DE629A978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6353" y="2923736"/>
            <a:ext cx="5285694" cy="1924930"/>
          </a:xfrm>
          <a:prstGeom prst="rect">
            <a:avLst/>
          </a:prstGeom>
        </p:spPr>
      </p:pic>
    </p:spTree>
    <p:extLst>
      <p:ext uri="{BB962C8B-B14F-4D97-AF65-F5344CB8AC3E}">
        <p14:creationId xmlns:p14="http://schemas.microsoft.com/office/powerpoint/2010/main" val="205909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ictur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9264" y="5733535"/>
            <a:ext cx="4361935" cy="799070"/>
          </a:xfrm>
        </p:spPr>
        <p:txBody>
          <a:bodyPr lIns="0" tIns="0" rIns="0" bIns="0" anchor="b">
            <a:normAutofit/>
          </a:bodyPr>
          <a:lstStyle>
            <a:lvl1pPr algn="l">
              <a:defRPr sz="2400"/>
            </a:lvl1pPr>
          </a:lstStyle>
          <a:p>
            <a:r>
              <a:rPr lang="en-US" dirty="0"/>
              <a:t>Presentation Title</a:t>
            </a:r>
          </a:p>
        </p:txBody>
      </p:sp>
      <p:sp>
        <p:nvSpPr>
          <p:cNvPr id="3" name="Subtitle 2"/>
          <p:cNvSpPr>
            <a:spLocks noGrp="1"/>
          </p:cNvSpPr>
          <p:nvPr>
            <p:ph type="subTitle" idx="1" hasCustomPrompt="1"/>
          </p:nvPr>
        </p:nvSpPr>
        <p:spPr>
          <a:xfrm>
            <a:off x="5239264" y="6532605"/>
            <a:ext cx="4361935" cy="707705"/>
          </a:xfrm>
        </p:spPr>
        <p:txBody>
          <a:bodyPr>
            <a:normAutofit/>
          </a:bodyPr>
          <a:lstStyle>
            <a:lvl1pPr marL="0" indent="0" algn="l">
              <a:buNone/>
              <a:defRPr sz="1800">
                <a:solidFill>
                  <a:schemeClr val="bg2"/>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Presentation Subtitle or Presenter Info</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826"/>
            <a:ext cx="5029200" cy="2653702"/>
          </a:xfrm>
          <a:prstGeom prst="rect">
            <a:avLst/>
          </a:prstGeom>
          <a:ln w="15875">
            <a:noFill/>
          </a:ln>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29200" y="-25826"/>
            <a:ext cx="5029200" cy="2678414"/>
          </a:xfrm>
          <a:prstGeom prst="rect">
            <a:avLst/>
          </a:prstGeom>
          <a:ln w="15875">
            <a:noFill/>
          </a:ln>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627875"/>
            <a:ext cx="5027806" cy="2669055"/>
          </a:xfrm>
          <a:prstGeom prst="rect">
            <a:avLst/>
          </a:prstGeom>
          <a:ln w="15875">
            <a:noFill/>
          </a:ln>
        </p:spPr>
      </p:pic>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029201" y="2652589"/>
            <a:ext cx="5029199" cy="2644341"/>
          </a:xfrm>
          <a:prstGeom prst="rect">
            <a:avLst/>
          </a:prstGeom>
          <a:ln w="15875">
            <a:noFill/>
          </a:ln>
        </p:spPr>
      </p:pic>
      <p:cxnSp>
        <p:nvCxnSpPr>
          <p:cNvPr id="21" name="Straight Connector 20"/>
          <p:cNvCxnSpPr/>
          <p:nvPr userDrawn="1"/>
        </p:nvCxnSpPr>
        <p:spPr>
          <a:xfrm>
            <a:off x="5027806" y="-25826"/>
            <a:ext cx="1394" cy="5348582"/>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0" y="2639377"/>
            <a:ext cx="100584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406758" y="1022602"/>
            <a:ext cx="3261360" cy="3179064"/>
          </a:xfrm>
          <a:prstGeom prst="rect">
            <a:avLst/>
          </a:prstGeom>
        </p:spPr>
      </p:pic>
      <p:cxnSp>
        <p:nvCxnSpPr>
          <p:cNvPr id="7" name="Straight Connector 6"/>
          <p:cNvCxnSpPr/>
          <p:nvPr userDrawn="1"/>
        </p:nvCxnSpPr>
        <p:spPr>
          <a:xfrm>
            <a:off x="3797644" y="2825580"/>
            <a:ext cx="24631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hasCustomPrompt="1"/>
          </p:nvPr>
        </p:nvSpPr>
        <p:spPr>
          <a:xfrm>
            <a:off x="3797644" y="3023286"/>
            <a:ext cx="2463113" cy="862913"/>
          </a:xfrm>
        </p:spPr>
        <p:txBody>
          <a:bodyPr>
            <a:normAutofit/>
          </a:bodyPr>
          <a:lstStyle>
            <a:lvl1pPr algn="ctr">
              <a:spcBef>
                <a:spcPts val="0"/>
              </a:spcBef>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presentation themes here</a:t>
            </a:r>
          </a:p>
        </p:txBody>
      </p:sp>
      <p:pic>
        <p:nvPicPr>
          <p:cNvPr id="14" name="Picture 1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7200" y="6190572"/>
            <a:ext cx="3849757" cy="65959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457201"/>
            <a:ext cx="6495066" cy="800099"/>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714500"/>
            <a:ext cx="9144000" cy="5148213"/>
          </a:xfrm>
          <a:prstGeom prst="rect">
            <a:avLst/>
          </a:prstGeom>
        </p:spPr>
        <p:txBody>
          <a:bodyPr vert="horz" lIns="0" tIns="0" rIns="0" bIns="0" rtlCol="0">
            <a:normAutofit/>
          </a:body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7315199"/>
            <a:ext cx="3394710" cy="457201"/>
          </a:xfrm>
          <a:prstGeom prst="rect">
            <a:avLst/>
          </a:prstGeom>
        </p:spPr>
        <p:txBody>
          <a:bodyPr vert="horz" lIns="0" tIns="0" rIns="0" bIns="0" rtlCol="0" anchor="ctr"/>
          <a:lstStyle>
            <a:lvl1pPr algn="l">
              <a:defRPr sz="900" b="1">
                <a:solidFill>
                  <a:schemeClr val="accent1"/>
                </a:solidFill>
              </a:defRPr>
            </a:lvl1pPr>
          </a:lstStyle>
          <a:p>
            <a:r>
              <a:rPr lang="en-US" dirty="0"/>
              <a:t>AmeriHealth Caritas Delaware</a:t>
            </a:r>
          </a:p>
        </p:txBody>
      </p:sp>
      <p:sp>
        <p:nvSpPr>
          <p:cNvPr id="6" name="Slide Number Placeholder 5"/>
          <p:cNvSpPr>
            <a:spLocks noGrp="1"/>
          </p:cNvSpPr>
          <p:nvPr>
            <p:ph type="sldNum" sz="quarter" idx="4"/>
          </p:nvPr>
        </p:nvSpPr>
        <p:spPr>
          <a:xfrm>
            <a:off x="7338060" y="7315199"/>
            <a:ext cx="2263140" cy="457201"/>
          </a:xfrm>
          <a:prstGeom prst="rect">
            <a:avLst/>
          </a:prstGeom>
        </p:spPr>
        <p:txBody>
          <a:bodyPr vert="horz" lIns="0" tIns="0" rIns="0" bIns="0" rtlCol="0" anchor="ctr"/>
          <a:lstStyle>
            <a:lvl1pPr algn="r">
              <a:defRPr sz="900" b="1">
                <a:solidFill>
                  <a:schemeClr val="accent1"/>
                </a:solidFill>
              </a:defRPr>
            </a:lvl1pPr>
          </a:lstStyle>
          <a:p>
            <a:fld id="{20332274-F28D-1B47-8F4B-7D312FE1D572}" type="slidenum">
              <a:rPr lang="en-US" smtClean="0"/>
              <a:pPr/>
              <a:t>‹#›</a:t>
            </a:fld>
            <a:endParaRPr lang="en-US" dirty="0"/>
          </a:p>
        </p:txBody>
      </p:sp>
    </p:spTree>
    <p:extLst>
      <p:ext uri="{BB962C8B-B14F-4D97-AF65-F5344CB8AC3E}">
        <p14:creationId xmlns:p14="http://schemas.microsoft.com/office/powerpoint/2010/main" val="170209706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8" r:id="rId4"/>
    <p:sldLayoutId id="2147483665" r:id="rId5"/>
    <p:sldLayoutId id="2147483666" r:id="rId6"/>
    <p:sldLayoutId id="2147483667" r:id="rId7"/>
    <p:sldLayoutId id="2147483669" r:id="rId8"/>
  </p:sldLayoutIdLst>
  <p:hf hdr="0" dt="0"/>
  <p:txStyles>
    <p:titleStyle>
      <a:lvl1pPr algn="l" defTabSz="100584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0" indent="0" algn="l" defTabSz="1005840" rtl="0" eaLnBrk="1" latinLnBrk="0" hangingPunct="1">
        <a:lnSpc>
          <a:spcPct val="100000"/>
        </a:lnSpc>
        <a:spcBef>
          <a:spcPts val="1200"/>
        </a:spcBef>
        <a:buFont typeface="Arial" panose="020B0604020202020204" pitchFamily="34" charset="0"/>
        <a:buNone/>
        <a:defRPr sz="2000" kern="1200" baseline="0">
          <a:solidFill>
            <a:schemeClr val="tx1"/>
          </a:solidFill>
          <a:latin typeface="+mn-lt"/>
          <a:ea typeface="+mn-ea"/>
          <a:cs typeface="+mn-cs"/>
        </a:defRPr>
      </a:lvl1pPr>
      <a:lvl2pPr marL="457200" indent="-25146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6858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9144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1430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6048" userDrawn="1">
          <p15:clr>
            <a:srgbClr val="F26B43"/>
          </p15:clr>
        </p15:guide>
        <p15:guide id="3" orient="horz" pos="288" userDrawn="1">
          <p15:clr>
            <a:srgbClr val="F26B43"/>
          </p15:clr>
        </p15:guide>
        <p15:guide id="4" orient="horz" pos="4608" userDrawn="1">
          <p15:clr>
            <a:srgbClr val="F26B43"/>
          </p15:clr>
        </p15:guide>
        <p15:guide id="5" orient="horz" pos="4464" userDrawn="1">
          <p15:clr>
            <a:srgbClr val="F26B43"/>
          </p15:clr>
        </p15:guide>
        <p15:guide id="6" orient="horz" pos="792" userDrawn="1">
          <p15:clr>
            <a:srgbClr val="F26B43"/>
          </p15:clr>
        </p15:guide>
        <p15:guide id="7" orient="horz" pos="1080" userDrawn="1">
          <p15:clr>
            <a:srgbClr val="F26B43"/>
          </p15:clr>
        </p15:guide>
        <p15:guide id="8" pos="5352" userDrawn="1">
          <p15:clr>
            <a:srgbClr val="F26B43"/>
          </p15:clr>
        </p15:guide>
        <p15:guide id="9" orient="horz" pos="2448" userDrawn="1">
          <p15:clr>
            <a:srgbClr val="F26B43"/>
          </p15:clr>
        </p15:guide>
        <p15:guide id="10" pos="3168" userDrawn="1">
          <p15:clr>
            <a:srgbClr val="F26B43"/>
          </p15:clr>
        </p15:guide>
        <p15:guide id="11" pos="436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mailto:delawareadrc@state.de.u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amerihealthcaritasde.com/"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amerihealthcaritasde.com/"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amerihealthcaritasde.com/" TargetMode="External"/><Relationship Id="rId2" Type="http://schemas.openxmlformats.org/officeDocument/2006/relationships/hyperlink" Target="mailto:members@amerihealthcaritasde.com" TargetMode="Externa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amerihealthcaritasde.com/"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7429500" cy="6188927"/>
          </a:xfrm>
        </p:spPr>
        <p:txBody>
          <a:bodyPr anchor="ctr" anchorCtr="0"/>
          <a:lstStyle/>
          <a:p>
            <a:pPr>
              <a:lnSpc>
                <a:spcPct val="110000"/>
              </a:lnSpc>
            </a:pPr>
            <a:r>
              <a:rPr lang="en-US" dirty="0"/>
              <a:t>Introduction to your </a:t>
            </a:r>
            <a:br>
              <a:rPr lang="en-US" dirty="0"/>
            </a:br>
            <a:r>
              <a:rPr lang="en-US" dirty="0"/>
              <a:t>AmeriHealth Caritas Delaware Plan</a:t>
            </a:r>
          </a:p>
        </p:txBody>
      </p:sp>
    </p:spTree>
    <p:extLst>
      <p:ext uri="{BB962C8B-B14F-4D97-AF65-F5344CB8AC3E}">
        <p14:creationId xmlns:p14="http://schemas.microsoft.com/office/powerpoint/2010/main" val="1241711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Covered?</a:t>
            </a:r>
          </a:p>
        </p:txBody>
      </p:sp>
      <p:sp>
        <p:nvSpPr>
          <p:cNvPr id="3" name="Footer Placeholder 2"/>
          <p:cNvSpPr>
            <a:spLocks noGrp="1"/>
          </p:cNvSpPr>
          <p:nvPr>
            <p:ph type="ftr" sz="quarter" idx="10"/>
          </p:nvPr>
        </p:nvSpPr>
        <p:spPr>
          <a:xfrm>
            <a:off x="457201" y="7315199"/>
            <a:ext cx="3394710" cy="457201"/>
          </a:xfrm>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10</a:t>
            </a:fld>
            <a:endParaRPr lang="en-US" dirty="0"/>
          </a:p>
        </p:txBody>
      </p:sp>
      <p:sp>
        <p:nvSpPr>
          <p:cNvPr id="6" name="Text Placeholder 5"/>
          <p:cNvSpPr>
            <a:spLocks noGrp="1"/>
          </p:cNvSpPr>
          <p:nvPr>
            <p:ph type="body" sz="quarter" idx="12"/>
          </p:nvPr>
        </p:nvSpPr>
        <p:spPr/>
        <p:txBody>
          <a:bodyPr anchor="t" anchorCtr="0">
            <a:normAutofit/>
          </a:bodyPr>
          <a:lstStyle/>
          <a:p>
            <a:r>
              <a:rPr lang="en-US" b="1" dirty="0"/>
              <a:t>Some services include:</a:t>
            </a:r>
          </a:p>
          <a:p>
            <a:pPr marL="407988" lvl="1" indent="-227013"/>
            <a:r>
              <a:rPr lang="en-US" dirty="0"/>
              <a:t>Physician services, hospital services, and behavioral health services. </a:t>
            </a:r>
          </a:p>
          <a:p>
            <a:pPr marL="407988" lvl="1" indent="-227013"/>
            <a:r>
              <a:rPr lang="en-US" dirty="0"/>
              <a:t>Preventive screenings.</a:t>
            </a:r>
          </a:p>
          <a:p>
            <a:pPr marL="407988" lvl="1" indent="-227013"/>
            <a:r>
              <a:rPr lang="en-US" dirty="0"/>
              <a:t>Limited dental and vision services.</a:t>
            </a:r>
          </a:p>
          <a:p>
            <a:pPr indent="-251460"/>
            <a:br>
              <a:rPr lang="en-US" b="1" dirty="0"/>
            </a:br>
            <a:r>
              <a:rPr lang="en-US" b="1" dirty="0">
                <a:solidFill>
                  <a:srgbClr val="0070C0"/>
                </a:solidFill>
              </a:rPr>
              <a:t>If you have questions regarding</a:t>
            </a:r>
            <a:br>
              <a:rPr lang="en-US" b="1" dirty="0">
                <a:solidFill>
                  <a:srgbClr val="0070C0"/>
                </a:solidFill>
              </a:rPr>
            </a:br>
            <a:r>
              <a:rPr lang="en-US" b="1" dirty="0">
                <a:solidFill>
                  <a:srgbClr val="0070C0"/>
                </a:solidFill>
              </a:rPr>
              <a:t>coverage, please call Member Services:</a:t>
            </a:r>
          </a:p>
          <a:p>
            <a:pPr indent="-251460"/>
            <a:r>
              <a:rPr lang="en-US" b="1" dirty="0"/>
              <a:t>Diamond State Health Plan </a:t>
            </a:r>
            <a:br>
              <a:rPr lang="en-US" b="1" dirty="0"/>
            </a:br>
            <a:r>
              <a:rPr lang="en-US" b="1" dirty="0"/>
              <a:t>1-844-211-0966 </a:t>
            </a:r>
            <a:br>
              <a:rPr lang="en-US" b="1" dirty="0"/>
            </a:br>
            <a:r>
              <a:rPr lang="en-US" b="1" dirty="0"/>
              <a:t>(TTY 1-855-349-6281)</a:t>
            </a:r>
          </a:p>
          <a:p>
            <a:pPr indent="-251460"/>
            <a:r>
              <a:rPr lang="en-US" b="1" dirty="0"/>
              <a:t>Diamond State Health Plan-Plus</a:t>
            </a:r>
            <a:br>
              <a:rPr lang="en-US" b="1" dirty="0"/>
            </a:br>
            <a:r>
              <a:rPr lang="en-US" b="1" dirty="0"/>
              <a:t>1-855-777-6617 </a:t>
            </a:r>
            <a:br>
              <a:rPr lang="en-US" b="1" dirty="0"/>
            </a:br>
            <a:r>
              <a:rPr lang="en-US" b="1" dirty="0"/>
              <a:t>(TTY 1-855-362-5769)</a:t>
            </a:r>
          </a:p>
        </p:txBody>
      </p:sp>
      <p:pic>
        <p:nvPicPr>
          <p:cNvPr id="9" name="Picture Placeholder 8"/>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8600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Care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11</a:t>
            </a:fld>
            <a:endParaRPr lang="en-US" dirty="0"/>
          </a:p>
        </p:txBody>
      </p:sp>
      <p:sp>
        <p:nvSpPr>
          <p:cNvPr id="5" name="Text Placeholder 4"/>
          <p:cNvSpPr>
            <a:spLocks noGrp="1"/>
          </p:cNvSpPr>
          <p:nvPr>
            <p:ph type="body" sz="quarter" idx="12"/>
          </p:nvPr>
        </p:nvSpPr>
        <p:spPr>
          <a:xfrm>
            <a:off x="457201" y="1714501"/>
            <a:ext cx="4436076" cy="3033770"/>
          </a:xfrm>
        </p:spPr>
        <p:txBody>
          <a:bodyPr anchor="t" anchorCtr="0">
            <a:noAutofit/>
          </a:bodyPr>
          <a:lstStyle/>
          <a:p>
            <a:r>
              <a:rPr lang="en-US" b="1" dirty="0"/>
              <a:t>AmeriHealth Caritas Delaware offers vision services for all ages, including:</a:t>
            </a:r>
          </a:p>
          <a:p>
            <a:pPr marL="342900" indent="-219075">
              <a:buFont typeface="Arial" charset="0"/>
              <a:buChar char="•"/>
            </a:pPr>
            <a:r>
              <a:rPr lang="en-US" dirty="0"/>
              <a:t>Routine eye exam once </a:t>
            </a:r>
            <a:br>
              <a:rPr lang="en-US" dirty="0"/>
            </a:br>
            <a:r>
              <a:rPr lang="en-US" dirty="0"/>
              <a:t>every 12 months.</a:t>
            </a:r>
          </a:p>
          <a:p>
            <a:pPr marL="342900" indent="-219075">
              <a:buFont typeface="Arial" charset="0"/>
              <a:buChar char="•"/>
            </a:pPr>
            <a:r>
              <a:rPr lang="en-US" dirty="0"/>
              <a:t>One pair of prescription glasses or contact lenses every 12 months. </a:t>
            </a:r>
          </a:p>
        </p:txBody>
      </p:sp>
      <p:pic>
        <p:nvPicPr>
          <p:cNvPr id="8" name="Picture Placeholder 7"/>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81825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Services (ages 20 and younger)</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12</a:t>
            </a:fld>
            <a:endParaRPr lang="en-US" dirty="0"/>
          </a:p>
        </p:txBody>
      </p:sp>
      <p:sp>
        <p:nvSpPr>
          <p:cNvPr id="5" name="Text Placeholder 4"/>
          <p:cNvSpPr>
            <a:spLocks noGrp="1"/>
          </p:cNvSpPr>
          <p:nvPr>
            <p:ph type="body" sz="quarter" idx="12"/>
          </p:nvPr>
        </p:nvSpPr>
        <p:spPr/>
        <p:txBody>
          <a:bodyPr anchor="t" anchorCtr="0">
            <a:normAutofit/>
          </a:bodyPr>
          <a:lstStyle/>
          <a:p>
            <a:pPr>
              <a:lnSpc>
                <a:spcPct val="110000"/>
              </a:lnSpc>
            </a:pPr>
            <a:r>
              <a:rPr lang="en-US" b="1" dirty="0"/>
              <a:t>Members ages 20 and younger</a:t>
            </a:r>
          </a:p>
          <a:p>
            <a:pPr>
              <a:lnSpc>
                <a:spcPct val="110000"/>
              </a:lnSpc>
            </a:pPr>
            <a:r>
              <a:rPr lang="en-US" dirty="0"/>
              <a:t>AmeriHealth Caritas Delaware members ages 20 and younger are enrolled in the Medicaid dental benefit. Services include:</a:t>
            </a:r>
          </a:p>
          <a:p>
            <a:pPr marL="342900" indent="-342900">
              <a:lnSpc>
                <a:spcPct val="110000"/>
              </a:lnSpc>
              <a:buFont typeface="Arial" panose="020B0604020202020204" pitchFamily="34" charset="0"/>
              <a:buChar char="•"/>
            </a:pPr>
            <a:r>
              <a:rPr lang="en-US" dirty="0"/>
              <a:t>Preventive care: dental cleanings, fluoride, sealants, x-rays.</a:t>
            </a:r>
          </a:p>
          <a:p>
            <a:pPr marL="342900" indent="-342900">
              <a:lnSpc>
                <a:spcPct val="110000"/>
              </a:lnSpc>
              <a:buFont typeface="Arial" panose="020B0604020202020204" pitchFamily="34" charset="0"/>
              <a:buChar char="•"/>
            </a:pPr>
            <a:r>
              <a:rPr lang="en-US" dirty="0"/>
              <a:t>Restorative care: fillings, crowns.</a:t>
            </a:r>
          </a:p>
          <a:p>
            <a:pPr marL="342900" indent="-342900">
              <a:lnSpc>
                <a:spcPct val="110000"/>
              </a:lnSpc>
              <a:buFont typeface="Arial" panose="020B0604020202020204" pitchFamily="34" charset="0"/>
              <a:buChar char="•"/>
            </a:pPr>
            <a:r>
              <a:rPr lang="en-US" dirty="0"/>
              <a:t>Braces: No referral needed for first evaluation. Braces are only covered when they meet the criteria for medical necessity.</a:t>
            </a:r>
            <a:endParaRPr lang="en-US" dirty="0">
              <a:latin typeface="Calibri" charset="0"/>
              <a:ea typeface="Calibri" charset="0"/>
              <a:cs typeface="Calibri"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65125" y="1702104"/>
            <a:ext cx="4447141" cy="5155896"/>
          </a:xfrm>
          <a:prstGeom prst="rect">
            <a:avLst/>
          </a:prstGeom>
        </p:spPr>
      </p:pic>
    </p:spTree>
    <p:extLst>
      <p:ext uri="{BB962C8B-B14F-4D97-AF65-F5344CB8AC3E}">
        <p14:creationId xmlns:p14="http://schemas.microsoft.com/office/powerpoint/2010/main" val="109585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Services (ages 21 and older)</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13</a:t>
            </a:fld>
            <a:endParaRPr lang="en-US" dirty="0"/>
          </a:p>
        </p:txBody>
      </p:sp>
      <p:sp>
        <p:nvSpPr>
          <p:cNvPr id="5" name="Text Placeholder 4"/>
          <p:cNvSpPr>
            <a:spLocks noGrp="1"/>
          </p:cNvSpPr>
          <p:nvPr>
            <p:ph type="body" sz="quarter" idx="12"/>
          </p:nvPr>
        </p:nvSpPr>
        <p:spPr/>
        <p:txBody>
          <a:bodyPr anchor="t" anchorCtr="0">
            <a:normAutofit/>
          </a:bodyPr>
          <a:lstStyle/>
          <a:p>
            <a:r>
              <a:rPr lang="en-US" dirty="0"/>
              <a:t>AmeriHealth Caritas Delaware members are enrolled in a Medicaid dental benefit.</a:t>
            </a:r>
            <a:endParaRPr lang="en-US" b="1" dirty="0"/>
          </a:p>
          <a:p>
            <a:pPr marL="342900" indent="-219075">
              <a:spcBef>
                <a:spcPts val="1000"/>
              </a:spcBef>
              <a:buFont typeface="Arial" panose="020B0604020202020204" pitchFamily="34" charset="0"/>
              <a:buChar char="•"/>
            </a:pPr>
            <a:r>
              <a:rPr lang="en-US" sz="1600" dirty="0">
                <a:latin typeface="Calibri" charset="0"/>
                <a:ea typeface="Calibri" charset="0"/>
                <a:cs typeface="Calibri" charset="0"/>
              </a:rPr>
              <a:t>The dental benefit includes $1,000 of coverage per year in routine dental services, such as cleanings, X-rays, cavity fillings, and more. </a:t>
            </a:r>
          </a:p>
          <a:p>
            <a:pPr marL="342900" indent="-219075">
              <a:spcBef>
                <a:spcPts val="1000"/>
              </a:spcBef>
              <a:buFont typeface="Arial" panose="020B0604020202020204" pitchFamily="34" charset="0"/>
              <a:buChar char="•"/>
            </a:pPr>
            <a:r>
              <a:rPr lang="en-US" sz="1600" dirty="0">
                <a:latin typeface="Calibri" charset="0"/>
                <a:ea typeface="Calibri" charset="0"/>
                <a:cs typeface="Calibri" charset="0"/>
              </a:rPr>
              <a:t>There is no copay for dental visits.</a:t>
            </a:r>
            <a:endParaRPr lang="en-US" sz="1600" i="1" dirty="0">
              <a:latin typeface="Calibri" charset="0"/>
              <a:ea typeface="Calibri" charset="0"/>
              <a:cs typeface="Calibri" charset="0"/>
            </a:endParaRPr>
          </a:p>
          <a:p>
            <a:pPr>
              <a:spcBef>
                <a:spcPts val="1000"/>
              </a:spcBef>
            </a:pPr>
            <a:br>
              <a:rPr lang="en-US" sz="1000" b="1" dirty="0">
                <a:latin typeface="Calibri" charset="0"/>
                <a:ea typeface="Calibri" charset="0"/>
                <a:cs typeface="Calibri" charset="0"/>
              </a:rPr>
            </a:br>
            <a:r>
              <a:rPr lang="en-US" sz="1600" b="1" dirty="0">
                <a:latin typeface="Calibri" charset="0"/>
                <a:ea typeface="Calibri" charset="0"/>
                <a:cs typeface="Calibri" charset="0"/>
              </a:rPr>
              <a:t>Emergency Dental Benefit</a:t>
            </a:r>
          </a:p>
          <a:p>
            <a:pPr>
              <a:spcBef>
                <a:spcPts val="1000"/>
              </a:spcBef>
            </a:pPr>
            <a:r>
              <a:rPr lang="en-US" sz="1600" dirty="0">
                <a:latin typeface="Calibri" charset="0"/>
                <a:ea typeface="Calibri" charset="0"/>
                <a:cs typeface="Calibri" charset="0"/>
              </a:rPr>
              <a:t>Once you exhaust the $1,000 annual benefit </a:t>
            </a:r>
            <a:br>
              <a:rPr lang="en-US" sz="1600" dirty="0">
                <a:latin typeface="Calibri" charset="0"/>
                <a:ea typeface="Calibri" charset="0"/>
                <a:cs typeface="Calibri" charset="0"/>
              </a:rPr>
            </a:br>
            <a:r>
              <a:rPr lang="en-US" sz="1600" dirty="0">
                <a:latin typeface="Calibri" charset="0"/>
                <a:ea typeface="Calibri" charset="0"/>
                <a:cs typeface="Calibri" charset="0"/>
              </a:rPr>
              <a:t>amount, you may have access up to $1,500 in additional benefits if your clinical needs meet </a:t>
            </a:r>
            <a:br>
              <a:rPr lang="en-US" sz="1600" dirty="0">
                <a:latin typeface="Calibri" charset="0"/>
                <a:ea typeface="Calibri" charset="0"/>
                <a:cs typeface="Calibri" charset="0"/>
              </a:rPr>
            </a:br>
            <a:r>
              <a:rPr lang="en-US" sz="1600" dirty="0">
                <a:latin typeface="Calibri" charset="0"/>
                <a:ea typeface="Calibri" charset="0"/>
                <a:cs typeface="Calibri" charset="0"/>
              </a:rPr>
              <a:t>the emergency benefit criteria.</a:t>
            </a:r>
          </a:p>
          <a:p>
            <a:pPr>
              <a:spcBef>
                <a:spcPts val="1000"/>
              </a:spcBef>
            </a:pPr>
            <a:r>
              <a:rPr lang="en-US" sz="1600" dirty="0"/>
              <a:t>If you have questions or need help finding </a:t>
            </a:r>
            <a:br>
              <a:rPr lang="en-US" sz="1600" dirty="0"/>
            </a:br>
            <a:r>
              <a:rPr lang="en-US" sz="1600" dirty="0"/>
              <a:t>a participating provider, call AmeriHealth </a:t>
            </a:r>
            <a:br>
              <a:rPr lang="en-US" sz="1600" dirty="0"/>
            </a:br>
            <a:r>
              <a:rPr lang="en-US" sz="1600" dirty="0"/>
              <a:t>Caritas Delaware Member Services. </a:t>
            </a:r>
          </a:p>
        </p:txBody>
      </p:sp>
      <p:pic>
        <p:nvPicPr>
          <p:cNvPr id="13" name="Picture Placeholder 12"/>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6353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Prescription Benefits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14</a:t>
            </a:fld>
            <a:endParaRPr lang="en-US" dirty="0"/>
          </a:p>
        </p:txBody>
      </p:sp>
      <p:sp>
        <p:nvSpPr>
          <p:cNvPr id="5" name="Text Placeholder 4"/>
          <p:cNvSpPr>
            <a:spLocks noGrp="1"/>
          </p:cNvSpPr>
          <p:nvPr>
            <p:ph type="body" sz="quarter" idx="12"/>
          </p:nvPr>
        </p:nvSpPr>
        <p:spPr>
          <a:xfrm>
            <a:off x="457200" y="1714499"/>
            <a:ext cx="4707925" cy="5336295"/>
          </a:xfrm>
        </p:spPr>
        <p:txBody>
          <a:bodyPr anchor="t" anchorCtr="0">
            <a:normAutofit fontScale="92500" lnSpcReduction="10000"/>
          </a:bodyPr>
          <a:lstStyle/>
          <a:p>
            <a:pPr>
              <a:lnSpc>
                <a:spcPct val="110000"/>
              </a:lnSpc>
            </a:pPr>
            <a:r>
              <a:rPr lang="en-US" b="1" dirty="0"/>
              <a:t>AmeriHealth Caritas Delaware </a:t>
            </a:r>
            <a:br>
              <a:rPr lang="en-US" b="1" dirty="0"/>
            </a:br>
            <a:r>
              <a:rPr lang="en-US" b="1" dirty="0"/>
              <a:t>covers medicines that:</a:t>
            </a:r>
          </a:p>
          <a:p>
            <a:pPr marL="342900" indent="-219075">
              <a:lnSpc>
                <a:spcPct val="110000"/>
              </a:lnSpc>
              <a:buFont typeface="Arial" charset="0"/>
              <a:buChar char="•"/>
            </a:pPr>
            <a:r>
              <a:rPr lang="en-US" dirty="0"/>
              <a:t>Are medically necessary.</a:t>
            </a:r>
          </a:p>
          <a:p>
            <a:pPr marL="342900" indent="-219075">
              <a:lnSpc>
                <a:spcPct val="110000"/>
              </a:lnSpc>
              <a:buFont typeface="Arial" charset="0"/>
              <a:buChar char="•"/>
            </a:pPr>
            <a:r>
              <a:rPr lang="en-US" dirty="0"/>
              <a:t>Approved by the U.S. Food and </a:t>
            </a:r>
            <a:br>
              <a:rPr lang="en-US" dirty="0"/>
            </a:br>
            <a:r>
              <a:rPr lang="en-US" dirty="0"/>
              <a:t>Drug Administration (FDA).</a:t>
            </a:r>
          </a:p>
          <a:p>
            <a:pPr marL="342900" indent="-219075">
              <a:lnSpc>
                <a:spcPct val="110000"/>
              </a:lnSpc>
              <a:buFont typeface="Arial" charset="0"/>
              <a:buChar char="•"/>
            </a:pPr>
            <a:r>
              <a:rPr lang="en-US" dirty="0"/>
              <a:t>Prescribed by a Delaware </a:t>
            </a:r>
            <a:br>
              <a:rPr lang="en-US" dirty="0"/>
            </a:br>
            <a:r>
              <a:rPr lang="en-US" dirty="0"/>
              <a:t>Medicaid Assistance Program </a:t>
            </a:r>
            <a:br>
              <a:rPr lang="en-US" dirty="0"/>
            </a:br>
            <a:r>
              <a:rPr lang="en-US" dirty="0"/>
              <a:t>(DMAP) enrolled provider.</a:t>
            </a:r>
          </a:p>
          <a:p>
            <a:pPr>
              <a:lnSpc>
                <a:spcPct val="110000"/>
              </a:lnSpc>
            </a:pPr>
            <a:r>
              <a:rPr lang="en-US" dirty="0"/>
              <a:t>If you have questions or need help </a:t>
            </a:r>
            <a:br>
              <a:rPr lang="en-US" dirty="0"/>
            </a:br>
            <a:r>
              <a:rPr lang="en-US" dirty="0"/>
              <a:t>finding a participating pharmacy, </a:t>
            </a:r>
            <a:br>
              <a:rPr lang="en-US" dirty="0"/>
            </a:br>
            <a:r>
              <a:rPr lang="en-US" dirty="0"/>
              <a:t>call AmeriHealth Caritas Delaware:</a:t>
            </a:r>
          </a:p>
          <a:p>
            <a:pPr>
              <a:lnSpc>
                <a:spcPct val="110000"/>
              </a:lnSpc>
            </a:pPr>
            <a:r>
              <a:rPr lang="en-US" b="1" dirty="0"/>
              <a:t>Diamond State Health Plan</a:t>
            </a:r>
            <a:br>
              <a:rPr lang="en-US" b="1" dirty="0"/>
            </a:br>
            <a:r>
              <a:rPr lang="en-US" b="1" dirty="0"/>
              <a:t>1-877-759-6257 (TTY 711)</a:t>
            </a:r>
          </a:p>
          <a:p>
            <a:pPr>
              <a:lnSpc>
                <a:spcPct val="110000"/>
              </a:lnSpc>
            </a:pPr>
            <a:r>
              <a:rPr lang="en-US" b="1" dirty="0"/>
              <a:t>Diamond State Health Plan-Plus</a:t>
            </a:r>
            <a:br>
              <a:rPr lang="en-US" b="1" dirty="0"/>
            </a:br>
            <a:r>
              <a:rPr lang="en-US" b="1" dirty="0"/>
              <a:t>1-855-294-7048 (TTY 711)</a:t>
            </a:r>
          </a:p>
        </p:txBody>
      </p:sp>
      <p:pic>
        <p:nvPicPr>
          <p:cNvPr id="8" name="Picture Placeholder 7"/>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13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DBC4-7704-48A8-A0B9-A717B9260FA9}"/>
              </a:ext>
            </a:extLst>
          </p:cNvPr>
          <p:cNvSpPr>
            <a:spLocks noGrp="1"/>
          </p:cNvSpPr>
          <p:nvPr>
            <p:ph type="title"/>
          </p:nvPr>
        </p:nvSpPr>
        <p:spPr/>
        <p:txBody>
          <a:bodyPr/>
          <a:lstStyle/>
          <a:p>
            <a:r>
              <a:rPr lang="en-US" dirty="0"/>
              <a:t>Behavioral Health/Substance Use Disorder</a:t>
            </a:r>
          </a:p>
        </p:txBody>
      </p:sp>
      <p:sp>
        <p:nvSpPr>
          <p:cNvPr id="3" name="Footer Placeholder 2">
            <a:extLst>
              <a:ext uri="{FF2B5EF4-FFF2-40B4-BE49-F238E27FC236}">
                <a16:creationId xmlns:a16="http://schemas.microsoft.com/office/drawing/2014/main" id="{5E7C1126-D815-45DA-8B39-245B13CC1B87}"/>
              </a:ext>
            </a:extLst>
          </p:cNvPr>
          <p:cNvSpPr>
            <a:spLocks noGrp="1"/>
          </p:cNvSpPr>
          <p:nvPr>
            <p:ph type="ftr" sz="quarter" idx="10"/>
          </p:nvPr>
        </p:nvSpPr>
        <p:spPr/>
        <p:txBody>
          <a:bodyPr/>
          <a:lstStyle/>
          <a:p>
            <a:r>
              <a:rPr lang="en-US"/>
              <a:t>AmeriHealth Caritas Delaware</a:t>
            </a:r>
            <a:endParaRPr lang="en-US" dirty="0"/>
          </a:p>
        </p:txBody>
      </p:sp>
      <p:sp>
        <p:nvSpPr>
          <p:cNvPr id="4" name="Slide Number Placeholder 3">
            <a:extLst>
              <a:ext uri="{FF2B5EF4-FFF2-40B4-BE49-F238E27FC236}">
                <a16:creationId xmlns:a16="http://schemas.microsoft.com/office/drawing/2014/main" id="{1FC0C7B4-BAFB-45A7-A1DD-13D8049D9090}"/>
              </a:ext>
            </a:extLst>
          </p:cNvPr>
          <p:cNvSpPr>
            <a:spLocks noGrp="1"/>
          </p:cNvSpPr>
          <p:nvPr>
            <p:ph type="sldNum" sz="quarter" idx="11"/>
          </p:nvPr>
        </p:nvSpPr>
        <p:spPr/>
        <p:txBody>
          <a:bodyPr/>
          <a:lstStyle/>
          <a:p>
            <a:fld id="{20332274-F28D-1B47-8F4B-7D312FE1D572}" type="slidenum">
              <a:rPr lang="en-US" smtClean="0"/>
              <a:pPr/>
              <a:t>15</a:t>
            </a:fld>
            <a:endParaRPr lang="en-US" dirty="0"/>
          </a:p>
        </p:txBody>
      </p:sp>
      <p:sp>
        <p:nvSpPr>
          <p:cNvPr id="5" name="Text Placeholder 4">
            <a:extLst>
              <a:ext uri="{FF2B5EF4-FFF2-40B4-BE49-F238E27FC236}">
                <a16:creationId xmlns:a16="http://schemas.microsoft.com/office/drawing/2014/main" id="{DE1903D0-93FD-4289-B033-10FD1B3A8748}"/>
              </a:ext>
            </a:extLst>
          </p:cNvPr>
          <p:cNvSpPr>
            <a:spLocks noGrp="1"/>
          </p:cNvSpPr>
          <p:nvPr>
            <p:ph type="body" sz="quarter" idx="12"/>
          </p:nvPr>
        </p:nvSpPr>
        <p:spPr/>
        <p:txBody>
          <a:bodyPr/>
          <a:lstStyle/>
          <a:p>
            <a:r>
              <a:rPr lang="en-US" dirty="0"/>
              <a:t>AmeriHealth Caritas Delaware members have access to Behavioral Health and Substance Use Disorder (SUD) services:</a:t>
            </a:r>
          </a:p>
          <a:p>
            <a:pPr marL="342900" indent="-342900">
              <a:buFont typeface="Arial" panose="020B0604020202020204" pitchFamily="34" charset="0"/>
              <a:buChar char="•"/>
            </a:pPr>
            <a:r>
              <a:rPr lang="en-US" dirty="0"/>
              <a:t>Covered for all members ages 18 </a:t>
            </a:r>
            <a:br>
              <a:rPr lang="en-US" dirty="0"/>
            </a:br>
            <a:r>
              <a:rPr lang="en-US" dirty="0"/>
              <a:t>and older.</a:t>
            </a:r>
          </a:p>
          <a:p>
            <a:pPr marL="342900" indent="-342900">
              <a:buFont typeface="Arial" panose="020B0604020202020204" pitchFamily="34" charset="0"/>
              <a:buChar char="•"/>
            </a:pPr>
            <a:r>
              <a:rPr lang="en-US" dirty="0"/>
              <a:t>Children (ages 17 and younger): </a:t>
            </a:r>
            <a:br>
              <a:rPr lang="en-US" dirty="0"/>
            </a:br>
            <a:r>
              <a:rPr lang="en-US" dirty="0"/>
              <a:t>30 outpatient visits per year; visits above 30 are provided through the Department of Services for Children, Youth, and Their Families (DSCYF).</a:t>
            </a:r>
          </a:p>
          <a:p>
            <a:r>
              <a:rPr lang="en-US" dirty="0"/>
              <a:t>Members can find mental health and substance use disorder providers by </a:t>
            </a:r>
            <a:br>
              <a:rPr lang="en-US" dirty="0"/>
            </a:br>
            <a:r>
              <a:rPr lang="en-US" dirty="0"/>
              <a:t>calling Member Services.</a:t>
            </a:r>
          </a:p>
        </p:txBody>
      </p:sp>
      <p:pic>
        <p:nvPicPr>
          <p:cNvPr id="8" name="Picture Placeholder 7">
            <a:extLst>
              <a:ext uri="{FF2B5EF4-FFF2-40B4-BE49-F238E27FC236}">
                <a16:creationId xmlns:a16="http://schemas.microsoft.com/office/drawing/2014/main" id="{F8026180-7E31-3D70-4063-B1AC50F2B5C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5165125" y="1858875"/>
            <a:ext cx="4436076" cy="4211916"/>
          </a:xfrm>
        </p:spPr>
      </p:pic>
    </p:spTree>
    <p:extLst>
      <p:ext uri="{BB962C8B-B14F-4D97-AF65-F5344CB8AC3E}">
        <p14:creationId xmlns:p14="http://schemas.microsoft.com/office/powerpoint/2010/main" val="305200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Services and Supports (LTSS)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16</a:t>
            </a:fld>
            <a:endParaRPr lang="en-US" dirty="0"/>
          </a:p>
        </p:txBody>
      </p:sp>
      <p:sp>
        <p:nvSpPr>
          <p:cNvPr id="5" name="Text Placeholder 4"/>
          <p:cNvSpPr>
            <a:spLocks noGrp="1"/>
          </p:cNvSpPr>
          <p:nvPr>
            <p:ph type="body" sz="quarter" idx="12"/>
          </p:nvPr>
        </p:nvSpPr>
        <p:spPr/>
        <p:txBody>
          <a:bodyPr anchor="t" anchorCtr="0">
            <a:normAutofit/>
          </a:bodyPr>
          <a:lstStyle/>
          <a:p>
            <a:pPr marL="236538" indent="-236538">
              <a:buFont typeface="Arial" panose="020B0604020202020204" pitchFamily="34" charset="0"/>
              <a:buChar char="•"/>
            </a:pPr>
            <a:r>
              <a:rPr lang="en-US" dirty="0"/>
              <a:t>LTSS are person-centered services </a:t>
            </a:r>
            <a:br>
              <a:rPr lang="en-US" dirty="0"/>
            </a:br>
            <a:r>
              <a:rPr lang="en-US" dirty="0"/>
              <a:t>for AmeriHealth Caritas Delaware members approved for DSHP-Plus LTSS.</a:t>
            </a:r>
          </a:p>
          <a:p>
            <a:pPr marL="236538" lvl="0" indent="-236538">
              <a:buFont typeface="Arial" charset="0"/>
              <a:buChar char="•"/>
            </a:pPr>
            <a:r>
              <a:rPr lang="en-US" dirty="0"/>
              <a:t>We support basic activities of daily </a:t>
            </a:r>
            <a:br>
              <a:rPr lang="en-US" dirty="0"/>
            </a:br>
            <a:r>
              <a:rPr lang="en-US" dirty="0"/>
              <a:t>life and self-care at home, in the community, in assisted living, and </a:t>
            </a:r>
            <a:br>
              <a:rPr lang="en-US" dirty="0"/>
            </a:br>
            <a:r>
              <a:rPr lang="en-US" dirty="0"/>
              <a:t>in nursing homes. </a:t>
            </a:r>
          </a:p>
          <a:p>
            <a:pPr marL="236538" lvl="0" indent="-236538">
              <a:buFont typeface="Arial" charset="0"/>
              <a:buChar char="•"/>
            </a:pPr>
            <a:r>
              <a:rPr lang="en-US" dirty="0"/>
              <a:t>At AmeriHealth Caritas Delaware, </a:t>
            </a:r>
            <a:br>
              <a:rPr lang="en-US" dirty="0"/>
            </a:br>
            <a:r>
              <a:rPr lang="en-US" dirty="0"/>
              <a:t>we, along with you and your </a:t>
            </a:r>
            <a:br>
              <a:rPr lang="en-US" dirty="0"/>
            </a:br>
            <a:r>
              <a:rPr lang="en-US" dirty="0"/>
              <a:t>caregivers, develop a service plan </a:t>
            </a:r>
            <a:br>
              <a:rPr lang="en-US" dirty="0"/>
            </a:br>
            <a:r>
              <a:rPr lang="en-US" dirty="0"/>
              <a:t>based on your assessed needs.</a:t>
            </a:r>
          </a:p>
          <a:p>
            <a:pPr marL="236538" lvl="0" indent="-236538">
              <a:buFont typeface="Arial" charset="0"/>
              <a:buChar char="•"/>
            </a:pPr>
            <a:r>
              <a:rPr lang="en-US" dirty="0"/>
              <a:t>Health and safety are very </a:t>
            </a:r>
            <a:br>
              <a:rPr lang="en-US" dirty="0"/>
            </a:br>
            <a:r>
              <a:rPr lang="en-US" dirty="0"/>
              <a:t>important. We proactively address </a:t>
            </a:r>
            <a:br>
              <a:rPr lang="en-US" dirty="0"/>
            </a:br>
            <a:r>
              <a:rPr lang="en-US" dirty="0"/>
              <a:t>risks to enable you to live as independently as possible.</a:t>
            </a:r>
          </a:p>
        </p:txBody>
      </p:sp>
      <p:pic>
        <p:nvPicPr>
          <p:cNvPr id="8" name="Picture Placeholder 7"/>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7728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Non-Emergency Transportation</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17</a:t>
            </a:fld>
            <a:endParaRPr lang="en-US" dirty="0"/>
          </a:p>
        </p:txBody>
      </p:sp>
      <p:sp>
        <p:nvSpPr>
          <p:cNvPr id="5" name="Text Placeholder 4"/>
          <p:cNvSpPr>
            <a:spLocks noGrp="1"/>
          </p:cNvSpPr>
          <p:nvPr>
            <p:ph type="body" sz="quarter" idx="12"/>
          </p:nvPr>
        </p:nvSpPr>
        <p:spPr/>
        <p:txBody>
          <a:bodyPr anchor="t" anchorCtr="0">
            <a:normAutofit/>
          </a:bodyPr>
          <a:lstStyle/>
          <a:p>
            <a:r>
              <a:rPr lang="en-US" sz="1900" dirty="0"/>
              <a:t>You can call </a:t>
            </a:r>
            <a:r>
              <a:rPr lang="en-US" sz="1900" dirty="0" err="1"/>
              <a:t>ModivCare</a:t>
            </a:r>
            <a:r>
              <a:rPr lang="en-US" sz="1900" dirty="0"/>
              <a:t> at </a:t>
            </a:r>
            <a:r>
              <a:rPr lang="en-US" sz="1900" b="1" dirty="0"/>
              <a:t>1-866-412-3778</a:t>
            </a:r>
            <a:r>
              <a:rPr lang="en-US" sz="1900" dirty="0"/>
              <a:t> </a:t>
            </a:r>
            <a:br>
              <a:rPr lang="en-US" sz="1900" dirty="0"/>
            </a:br>
            <a:r>
              <a:rPr lang="en-US" sz="1900" dirty="0"/>
              <a:t>to see if you qualify for transportation to medical appointments. </a:t>
            </a:r>
          </a:p>
          <a:p>
            <a:r>
              <a:rPr lang="en-US" sz="1900" dirty="0"/>
              <a:t>Where’s My Ride? Hotline: </a:t>
            </a:r>
            <a:r>
              <a:rPr lang="en-US" sz="1900" b="1" dirty="0"/>
              <a:t>1-866-896-7211 </a:t>
            </a:r>
          </a:p>
          <a:p>
            <a:r>
              <a:rPr lang="en-US" sz="1900" b="1" dirty="0"/>
              <a:t>Remember: </a:t>
            </a:r>
          </a:p>
          <a:p>
            <a:pPr marL="293688" indent="-227013">
              <a:buFont typeface="Arial" charset="0"/>
              <a:buChar char="•"/>
            </a:pPr>
            <a:r>
              <a:rPr lang="en-US" sz="1900" dirty="0"/>
              <a:t>Call at least three days in advance </a:t>
            </a:r>
            <a:br>
              <a:rPr lang="en-US" sz="1900" dirty="0"/>
            </a:br>
            <a:r>
              <a:rPr lang="en-US" sz="1900" dirty="0"/>
              <a:t>to schedule an appointment. </a:t>
            </a:r>
          </a:p>
          <a:p>
            <a:pPr marL="293688" indent="-227013">
              <a:buFont typeface="Arial" charset="0"/>
              <a:buChar char="•"/>
            </a:pPr>
            <a:r>
              <a:rPr lang="en-US" sz="1900" dirty="0"/>
              <a:t>You will need to have the </a:t>
            </a:r>
            <a:br>
              <a:rPr lang="en-US" sz="1900" dirty="0"/>
            </a:br>
            <a:r>
              <a:rPr lang="en-US" sz="1900" dirty="0"/>
              <a:t>address, including city and ZIP code, </a:t>
            </a:r>
            <a:br>
              <a:rPr lang="en-US" sz="1900" dirty="0"/>
            </a:br>
            <a:r>
              <a:rPr lang="en-US" sz="1900" dirty="0"/>
              <a:t>of the appointment.</a:t>
            </a:r>
          </a:p>
          <a:p>
            <a:pPr marL="293688" indent="-227013">
              <a:buFont typeface="Arial" charset="0"/>
              <a:buChar char="•"/>
            </a:pPr>
            <a:r>
              <a:rPr lang="en-US" sz="1900" dirty="0"/>
              <a:t>You will need to have your </a:t>
            </a:r>
            <a:br>
              <a:rPr lang="en-US" sz="1900" dirty="0"/>
            </a:br>
            <a:r>
              <a:rPr lang="en-US" sz="1900" dirty="0"/>
              <a:t>Medicaid member ID Number.</a:t>
            </a:r>
          </a:p>
          <a:p>
            <a:r>
              <a:rPr lang="en-US" sz="1900" b="1" dirty="0">
                <a:solidFill>
                  <a:srgbClr val="0070C0"/>
                </a:solidFill>
              </a:rPr>
              <a:t>This service is not available for Delaware Healthy Children Program members. </a:t>
            </a:r>
          </a:p>
        </p:txBody>
      </p:sp>
      <p:pic>
        <p:nvPicPr>
          <p:cNvPr id="8" name="Picture Placeholder 7"/>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873514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Benefits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18</a:t>
            </a:fld>
            <a:endParaRPr lang="en-US" dirty="0"/>
          </a:p>
        </p:txBody>
      </p:sp>
      <p:sp>
        <p:nvSpPr>
          <p:cNvPr id="7" name="Text Placeholder 6"/>
          <p:cNvSpPr>
            <a:spLocks noGrp="1"/>
          </p:cNvSpPr>
          <p:nvPr>
            <p:ph type="body" sz="quarter" idx="12"/>
          </p:nvPr>
        </p:nvSpPr>
        <p:spPr>
          <a:xfrm>
            <a:off x="457202" y="1714500"/>
            <a:ext cx="8741882" cy="5143500"/>
          </a:xfrm>
        </p:spPr>
        <p:txBody>
          <a:bodyPr>
            <a:normAutofit fontScale="85000" lnSpcReduction="20000"/>
          </a:bodyPr>
          <a:lstStyle/>
          <a:p>
            <a:pPr>
              <a:lnSpc>
                <a:spcPct val="120000"/>
              </a:lnSpc>
            </a:pPr>
            <a:r>
              <a:rPr lang="en-US" b="1" dirty="0"/>
              <a:t>AmeriHealth Caritas Delaware members can receive extra benefits at no extra cost.</a:t>
            </a:r>
          </a:p>
          <a:p>
            <a:pPr>
              <a:lnSpc>
                <a:spcPct val="120000"/>
              </a:lnSpc>
            </a:pPr>
            <a:r>
              <a:rPr lang="en-US" b="1" dirty="0"/>
              <a:t>These services include:</a:t>
            </a:r>
          </a:p>
          <a:p>
            <a:pPr marL="342900" indent="-276225">
              <a:lnSpc>
                <a:spcPct val="120000"/>
              </a:lnSpc>
              <a:buFont typeface="Arial" charset="0"/>
              <a:buChar char="•"/>
            </a:pPr>
            <a:r>
              <a:rPr lang="en-US" dirty="0"/>
              <a:t>24-hour member services line.</a:t>
            </a:r>
          </a:p>
          <a:p>
            <a:pPr marL="342900" indent="-276225">
              <a:lnSpc>
                <a:spcPct val="120000"/>
              </a:lnSpc>
              <a:spcBef>
                <a:spcPts val="600"/>
              </a:spcBef>
              <a:buFont typeface="Arial" charset="0"/>
              <a:buChar char="•"/>
            </a:pPr>
            <a:r>
              <a:rPr lang="en-US" dirty="0"/>
              <a:t>Lamaze® classes.</a:t>
            </a:r>
          </a:p>
          <a:p>
            <a:pPr marL="342900" indent="-276225">
              <a:lnSpc>
                <a:spcPct val="120000"/>
              </a:lnSpc>
              <a:spcBef>
                <a:spcPts val="600"/>
              </a:spcBef>
              <a:buFont typeface="Arial" charset="0"/>
              <a:buChar char="•"/>
            </a:pPr>
            <a:r>
              <a:rPr lang="en-US" dirty="0"/>
              <a:t>24/7 Nurse Call Line. (Nurse Advice Line)</a:t>
            </a:r>
          </a:p>
          <a:p>
            <a:pPr marL="342900" indent="-276225">
              <a:lnSpc>
                <a:spcPct val="120000"/>
              </a:lnSpc>
              <a:spcBef>
                <a:spcPts val="600"/>
              </a:spcBef>
              <a:buFont typeface="Arial" charset="0"/>
              <a:buChar char="•"/>
            </a:pPr>
            <a:r>
              <a:rPr lang="en-US" dirty="0"/>
              <a:t>Pediatric care management.</a:t>
            </a:r>
          </a:p>
          <a:p>
            <a:pPr marL="342900" indent="-276225">
              <a:lnSpc>
                <a:spcPct val="120000"/>
              </a:lnSpc>
              <a:spcBef>
                <a:spcPts val="600"/>
              </a:spcBef>
              <a:buFont typeface="Arial" charset="0"/>
              <a:buChar char="•"/>
            </a:pPr>
            <a:r>
              <a:rPr lang="en-US" dirty="0"/>
              <a:t>Immunization reminders.</a:t>
            </a:r>
          </a:p>
          <a:p>
            <a:pPr marL="342900" indent="-276225">
              <a:lnSpc>
                <a:spcPct val="120000"/>
              </a:lnSpc>
              <a:spcBef>
                <a:spcPts val="600"/>
              </a:spcBef>
              <a:buFont typeface="Arial" charset="0"/>
              <a:buChar char="•"/>
            </a:pPr>
            <a:r>
              <a:rPr lang="en-US" dirty="0"/>
              <a:t>Mammogram scheduling.</a:t>
            </a:r>
          </a:p>
          <a:p>
            <a:pPr marL="342900" indent="-276225">
              <a:lnSpc>
                <a:spcPct val="120000"/>
              </a:lnSpc>
              <a:spcBef>
                <a:spcPts val="600"/>
              </a:spcBef>
              <a:buFont typeface="Arial" charset="0"/>
              <a:buChar char="•"/>
            </a:pPr>
            <a:r>
              <a:rPr lang="en-US" dirty="0"/>
              <a:t>Parenting classes.</a:t>
            </a:r>
          </a:p>
          <a:p>
            <a:pPr marL="342900" indent="-276225">
              <a:lnSpc>
                <a:spcPct val="120000"/>
              </a:lnSpc>
              <a:spcBef>
                <a:spcPts val="600"/>
              </a:spcBef>
              <a:buFont typeface="Arial" charset="0"/>
              <a:buChar char="•"/>
            </a:pPr>
            <a:r>
              <a:rPr lang="en-US" dirty="0"/>
              <a:t>Supportive disease management.</a:t>
            </a:r>
          </a:p>
          <a:p>
            <a:pPr marL="342900" indent="-276225">
              <a:lnSpc>
                <a:spcPct val="120000"/>
              </a:lnSpc>
              <a:spcBef>
                <a:spcPts val="600"/>
              </a:spcBef>
              <a:buFont typeface="Arial" charset="0"/>
              <a:buChar char="•"/>
            </a:pPr>
            <a:r>
              <a:rPr lang="en-US" dirty="0"/>
              <a:t>Community events.</a:t>
            </a:r>
          </a:p>
          <a:p>
            <a:pPr marL="342900" indent="-276225">
              <a:lnSpc>
                <a:spcPct val="120000"/>
              </a:lnSpc>
              <a:spcBef>
                <a:spcPts val="600"/>
              </a:spcBef>
              <a:buFont typeface="Arial" charset="0"/>
              <a:buChar char="•"/>
            </a:pPr>
            <a:r>
              <a:rPr lang="en-US" dirty="0"/>
              <a:t>Health education. </a:t>
            </a:r>
          </a:p>
          <a:p>
            <a:pPr marL="342900" indent="-276225">
              <a:lnSpc>
                <a:spcPct val="120000"/>
              </a:lnSpc>
              <a:spcBef>
                <a:spcPts val="600"/>
              </a:spcBef>
              <a:buFont typeface="Arial" charset="0"/>
              <a:buChar char="•"/>
            </a:pPr>
            <a:r>
              <a:rPr lang="en-US" dirty="0"/>
              <a:t>Do Care Doula.</a:t>
            </a:r>
          </a:p>
          <a:p>
            <a:pPr marL="342900" indent="-276225">
              <a:lnSpc>
                <a:spcPct val="120000"/>
              </a:lnSpc>
              <a:spcBef>
                <a:spcPts val="600"/>
              </a:spcBef>
              <a:buFont typeface="Arial" charset="0"/>
              <a:buChar char="•"/>
            </a:pPr>
            <a:r>
              <a:rPr lang="en-US" dirty="0"/>
              <a:t>Weight Watchers</a:t>
            </a:r>
          </a:p>
          <a:p>
            <a:pPr marL="342900" indent="-276225">
              <a:lnSpc>
                <a:spcPct val="120000"/>
              </a:lnSpc>
              <a:spcBef>
                <a:spcPts val="600"/>
              </a:spcBef>
              <a:buFont typeface="Arial" charset="0"/>
              <a:buChar char="•"/>
            </a:pPr>
            <a:r>
              <a:rPr lang="en-US" dirty="0"/>
              <a:t>Telehealth </a:t>
            </a:r>
          </a:p>
        </p:txBody>
      </p:sp>
    </p:spTree>
    <p:extLst>
      <p:ext uri="{BB962C8B-B14F-4D97-AF65-F5344CB8AC3E}">
        <p14:creationId xmlns:p14="http://schemas.microsoft.com/office/powerpoint/2010/main" val="1190068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9144000" cy="6568068"/>
          </a:xfrm>
        </p:spPr>
        <p:txBody>
          <a:bodyPr anchor="ctr" anchorCtr="0"/>
          <a:lstStyle/>
          <a:p>
            <a:r>
              <a:rPr lang="en-US" dirty="0"/>
              <a:t>About Managed Care</a:t>
            </a:r>
          </a:p>
        </p:txBody>
      </p:sp>
    </p:spTree>
    <p:extLst>
      <p:ext uri="{BB962C8B-B14F-4D97-AF65-F5344CB8AC3E}">
        <p14:creationId xmlns:p14="http://schemas.microsoft.com/office/powerpoint/2010/main" val="1874670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457201"/>
            <a:ext cx="6731874" cy="800099"/>
          </a:xfrm>
        </p:spPr>
        <p:txBody>
          <a:bodyPr/>
          <a:lstStyle/>
          <a:p>
            <a:r>
              <a:rPr lang="en-US" dirty="0"/>
              <a:t>AmeriHealth Caritas Delaware — Who We Are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a:t>
            </a:fld>
            <a:endParaRPr lang="en-US" dirty="0"/>
          </a:p>
        </p:txBody>
      </p:sp>
      <p:pic>
        <p:nvPicPr>
          <p:cNvPr id="9" name="Picture Placeholder 8"/>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p:pic>
      <p:graphicFrame>
        <p:nvGraphicFramePr>
          <p:cNvPr id="5" name="Table 4"/>
          <p:cNvGraphicFramePr>
            <a:graphicFrameLocks noGrp="1"/>
          </p:cNvGraphicFramePr>
          <p:nvPr>
            <p:extLst>
              <p:ext uri="{D42A27DB-BD31-4B8C-83A1-F6EECF244321}">
                <p14:modId xmlns:p14="http://schemas.microsoft.com/office/powerpoint/2010/main" val="3461631742"/>
              </p:ext>
            </p:extLst>
          </p:nvPr>
        </p:nvGraphicFramePr>
        <p:xfrm>
          <a:off x="457200" y="2521648"/>
          <a:ext cx="4436077" cy="3898011"/>
        </p:xfrm>
        <a:graphic>
          <a:graphicData uri="http://schemas.openxmlformats.org/drawingml/2006/table">
            <a:tbl>
              <a:tblPr firstRow="1" bandRow="1">
                <a:tableStyleId>{5C22544A-7EE6-4342-B048-85BDC9FD1C3A}</a:tableStyleId>
              </a:tblPr>
              <a:tblGrid>
                <a:gridCol w="4436077">
                  <a:extLst>
                    <a:ext uri="{9D8B030D-6E8A-4147-A177-3AD203B41FA5}">
                      <a16:colId xmlns:a16="http://schemas.microsoft.com/office/drawing/2014/main" val="20000"/>
                    </a:ext>
                  </a:extLst>
                </a:gridCol>
              </a:tblGrid>
              <a:tr h="0">
                <a:tc>
                  <a:txBody>
                    <a:bodyPr/>
                    <a:lstStyle/>
                    <a:p>
                      <a:pPr>
                        <a:lnSpc>
                          <a:spcPct val="110000"/>
                        </a:lnSpc>
                      </a:pPr>
                      <a:r>
                        <a:rPr lang="en-US" sz="2200" b="0" dirty="0">
                          <a:gradFill>
                            <a:gsLst>
                              <a:gs pos="0">
                                <a:srgbClr val="003DA5"/>
                              </a:gs>
                              <a:gs pos="100000">
                                <a:srgbClr val="0085CA"/>
                              </a:gs>
                            </a:gsLst>
                            <a:lin ang="2520000" scaled="0"/>
                          </a:gradFill>
                        </a:rPr>
                        <a:t>AmeriHealth Caritas is a</a:t>
                      </a:r>
                      <a:br>
                        <a:rPr lang="en-US" sz="2200" b="0" dirty="0">
                          <a:gradFill>
                            <a:gsLst>
                              <a:gs pos="0">
                                <a:srgbClr val="003DA5"/>
                              </a:gs>
                              <a:gs pos="100000">
                                <a:srgbClr val="0085CA"/>
                              </a:gs>
                            </a:gsLst>
                            <a:lin ang="2520000" scaled="0"/>
                          </a:gradFill>
                        </a:rPr>
                      </a:br>
                      <a:r>
                        <a:rPr lang="en-US" sz="2200" b="0" dirty="0">
                          <a:gradFill>
                            <a:gsLst>
                              <a:gs pos="0">
                                <a:srgbClr val="003DA5"/>
                              </a:gs>
                              <a:gs pos="100000">
                                <a:srgbClr val="0085CA"/>
                              </a:gs>
                            </a:gsLst>
                            <a:lin ang="2520000" scaled="0"/>
                          </a:gradFill>
                        </a:rPr>
                        <a:t>well-established company with</a:t>
                      </a:r>
                      <a:br>
                        <a:rPr lang="en-US" sz="2200" b="0" dirty="0">
                          <a:gradFill>
                            <a:gsLst>
                              <a:gs pos="0">
                                <a:srgbClr val="003DA5"/>
                              </a:gs>
                              <a:gs pos="100000">
                                <a:srgbClr val="0085CA"/>
                              </a:gs>
                            </a:gsLst>
                            <a:lin ang="2520000" scaled="0"/>
                          </a:gradFill>
                        </a:rPr>
                      </a:br>
                      <a:r>
                        <a:rPr lang="en-US" sz="2200" b="0" dirty="0">
                          <a:gradFill>
                            <a:gsLst>
                              <a:gs pos="0">
                                <a:srgbClr val="003DA5"/>
                              </a:gs>
                              <a:gs pos="100000">
                                <a:srgbClr val="0085CA"/>
                              </a:gs>
                            </a:gsLst>
                            <a:lin ang="2520000" scaled="0"/>
                          </a:gradFill>
                        </a:rPr>
                        <a:t>more than 40 years’ experience. </a:t>
                      </a:r>
                    </a:p>
                  </a:txBody>
                  <a:tcPr marL="0" marR="0" marT="228600" marB="228600">
                    <a:lnB w="6350" cap="flat" cmpd="sng" algn="ctr">
                      <a:solidFill>
                        <a:srgbClr val="949CA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nSpc>
                          <a:spcPct val="110000"/>
                        </a:lnSpc>
                      </a:pPr>
                      <a:r>
                        <a:rPr lang="en-US" sz="2200" b="0" dirty="0">
                          <a:gradFill>
                            <a:gsLst>
                              <a:gs pos="0">
                                <a:srgbClr val="003DA5"/>
                              </a:gs>
                              <a:gs pos="100000">
                                <a:srgbClr val="0085CA"/>
                              </a:gs>
                            </a:gsLst>
                            <a:lin ang="2520000" scaled="0"/>
                          </a:gradFill>
                        </a:rPr>
                        <a:t>We</a:t>
                      </a:r>
                      <a:r>
                        <a:rPr lang="en-US" sz="2200" b="0" baseline="0" dirty="0">
                          <a:gradFill>
                            <a:gsLst>
                              <a:gs pos="0">
                                <a:srgbClr val="003DA5"/>
                              </a:gs>
                              <a:gs pos="100000">
                                <a:srgbClr val="0085CA"/>
                              </a:gs>
                            </a:gsLst>
                            <a:lin ang="2520000" scaled="0"/>
                          </a:gradFill>
                        </a:rPr>
                        <a:t> are o</a:t>
                      </a:r>
                      <a:r>
                        <a:rPr lang="en-US" sz="2200" b="0" dirty="0">
                          <a:gradFill>
                            <a:gsLst>
                              <a:gs pos="0">
                                <a:srgbClr val="003DA5"/>
                              </a:gs>
                              <a:gs pos="100000">
                                <a:srgbClr val="0085CA"/>
                              </a:gs>
                            </a:gsLst>
                            <a:lin ang="2520000" scaled="0"/>
                          </a:gradFill>
                        </a:rPr>
                        <a:t>ne of the largest managed care organizations in the U.S. </a:t>
                      </a:r>
                    </a:p>
                  </a:txBody>
                  <a:tcPr marL="0" marR="0" marT="228600" marB="228600">
                    <a:lnT w="6350" cap="flat" cmpd="sng" algn="ctr">
                      <a:solidFill>
                        <a:srgbClr val="949CA1"/>
                      </a:solidFill>
                      <a:prstDash val="solid"/>
                      <a:round/>
                      <a:headEnd type="none" w="med" len="med"/>
                      <a:tailEnd type="none" w="med" len="med"/>
                    </a:lnT>
                    <a:lnB w="6350" cap="flat" cmpd="sng" algn="ctr">
                      <a:solidFill>
                        <a:srgbClr val="949CA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nSpc>
                          <a:spcPct val="110000"/>
                        </a:lnSpc>
                      </a:pPr>
                      <a:r>
                        <a:rPr lang="en-US" sz="2200" b="0" dirty="0">
                          <a:gradFill>
                            <a:gsLst>
                              <a:gs pos="0">
                                <a:srgbClr val="003DA5"/>
                              </a:gs>
                              <a:gs pos="100000">
                                <a:srgbClr val="0085CA"/>
                              </a:gs>
                            </a:gsLst>
                            <a:lin ang="2520000" scaled="0"/>
                          </a:gradFill>
                        </a:rPr>
                        <a:t>AmeriHealth Caritas operates in </a:t>
                      </a:r>
                      <a:br>
                        <a:rPr lang="en-US" sz="2200" b="0" dirty="0">
                          <a:gradFill>
                            <a:gsLst>
                              <a:gs pos="0">
                                <a:srgbClr val="003DA5"/>
                              </a:gs>
                              <a:gs pos="100000">
                                <a:srgbClr val="0085CA"/>
                              </a:gs>
                            </a:gsLst>
                            <a:lin ang="2520000" scaled="0"/>
                          </a:gradFill>
                        </a:rPr>
                      </a:br>
                      <a:r>
                        <a:rPr lang="en-US" sz="2200" b="0" dirty="0">
                          <a:gradFill>
                            <a:gsLst>
                              <a:gs pos="0">
                                <a:srgbClr val="003DA5"/>
                              </a:gs>
                              <a:gs pos="100000">
                                <a:srgbClr val="0085CA"/>
                              </a:gs>
                            </a:gsLst>
                            <a:lin ang="2520000" scaled="0"/>
                          </a:gradFill>
                        </a:rPr>
                        <a:t>13 states and the District of Columbia.</a:t>
                      </a:r>
                    </a:p>
                  </a:txBody>
                  <a:tcPr marL="0" marR="0" marT="228600" marB="228600">
                    <a:lnT w="6350" cap="flat" cmpd="sng" algn="ctr">
                      <a:solidFill>
                        <a:srgbClr val="949CA1"/>
                      </a:solidFill>
                      <a:prstDash val="solid"/>
                      <a:round/>
                      <a:headEnd type="none" w="med" len="med"/>
                      <a:tailEnd type="none" w="med" len="med"/>
                    </a:lnT>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915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Primary Care Provider (PCP)?</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20</a:t>
            </a:fld>
            <a:endParaRPr lang="en-US" dirty="0"/>
          </a:p>
        </p:txBody>
      </p:sp>
      <p:sp>
        <p:nvSpPr>
          <p:cNvPr id="6" name="Text Placeholder 5"/>
          <p:cNvSpPr>
            <a:spLocks noGrp="1"/>
          </p:cNvSpPr>
          <p:nvPr>
            <p:ph type="body" sz="quarter" idx="12"/>
          </p:nvPr>
        </p:nvSpPr>
        <p:spPr/>
        <p:txBody>
          <a:bodyPr anchor="t" anchorCtr="0">
            <a:normAutofit lnSpcReduction="10000"/>
          </a:bodyPr>
          <a:lstStyle/>
          <a:p>
            <a:pPr marL="236538" indent="-236538">
              <a:buFont typeface="Arial" charset="0"/>
              <a:buChar char="•"/>
            </a:pPr>
            <a:r>
              <a:rPr lang="en-US" dirty="0"/>
              <a:t>A PCP can be a doctor, nurse, nurse practitioner, or nurse midwife, or a licensed physician such as a family or general practitioner, geriatrician, pediatrician, OB/GYN, or internist who plans and/or helps you access health care services.</a:t>
            </a:r>
          </a:p>
          <a:p>
            <a:pPr marL="236538" indent="-236538">
              <a:buFont typeface="Arial" charset="0"/>
              <a:buChar char="•"/>
            </a:pPr>
            <a:r>
              <a:rPr lang="en-US" dirty="0"/>
              <a:t>A PCP is someone you should visit </a:t>
            </a:r>
            <a:br>
              <a:rPr lang="en-US" dirty="0"/>
            </a:br>
            <a:r>
              <a:rPr lang="en-US" dirty="0"/>
              <a:t>at least once a year, in addition to </a:t>
            </a:r>
            <a:br>
              <a:rPr lang="en-US" dirty="0"/>
            </a:br>
            <a:r>
              <a:rPr lang="en-US" dirty="0"/>
              <a:t>visiting them if additional health concerns arise.</a:t>
            </a:r>
          </a:p>
          <a:p>
            <a:pPr marL="236538" indent="-236538">
              <a:buFont typeface="Arial" charset="0"/>
              <a:buChar char="•"/>
            </a:pPr>
            <a:r>
              <a:rPr lang="en-US" dirty="0"/>
              <a:t>Your PCP knows your health history </a:t>
            </a:r>
            <a:br>
              <a:rPr lang="en-US" dirty="0"/>
            </a:br>
            <a:r>
              <a:rPr lang="en-US" dirty="0"/>
              <a:t>and can help you get needed medical services like specialist care, hospitalizations, labs, and X-rays.</a:t>
            </a:r>
          </a:p>
          <a:p>
            <a:pPr marL="236538" indent="-236538">
              <a:buFont typeface="Arial" charset="0"/>
              <a:buChar char="•"/>
            </a:pPr>
            <a:r>
              <a:rPr lang="en-US" dirty="0"/>
              <a:t>You can change your PCP by </a:t>
            </a:r>
            <a:br>
              <a:rPr lang="en-US" dirty="0"/>
            </a:br>
            <a:r>
              <a:rPr lang="en-US" dirty="0"/>
              <a:t>contacting Member Services.</a:t>
            </a:r>
          </a:p>
        </p:txBody>
      </p:sp>
      <p:pic>
        <p:nvPicPr>
          <p:cNvPr id="9" name="Picture Placeholder 8"/>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2916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Specialty Care?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21</a:t>
            </a:fld>
            <a:endParaRPr lang="en-US" dirty="0"/>
          </a:p>
        </p:txBody>
      </p:sp>
      <p:sp>
        <p:nvSpPr>
          <p:cNvPr id="5" name="Text Placeholder 4"/>
          <p:cNvSpPr>
            <a:spLocks noGrp="1"/>
          </p:cNvSpPr>
          <p:nvPr>
            <p:ph type="body" sz="quarter" idx="12"/>
          </p:nvPr>
        </p:nvSpPr>
        <p:spPr/>
        <p:txBody>
          <a:bodyPr anchor="t" anchorCtr="0"/>
          <a:lstStyle/>
          <a:p>
            <a:pPr marL="236538" indent="-236538">
              <a:buFont typeface="Arial" charset="0"/>
              <a:buChar char="•"/>
            </a:pPr>
            <a:r>
              <a:rPr lang="en-US" dirty="0"/>
              <a:t>Specialty care is given by a doctor </a:t>
            </a:r>
            <a:br>
              <a:rPr lang="en-US" dirty="0"/>
            </a:br>
            <a:r>
              <a:rPr lang="en-US" dirty="0"/>
              <a:t>who has received extra medical training. For example, a doctor can specialize in the heart (cardiologist), bone or muscles (orthopedist), or brain (neurologist).</a:t>
            </a:r>
          </a:p>
          <a:p>
            <a:pPr marL="236538" indent="-236538">
              <a:buFont typeface="Arial" charset="0"/>
              <a:buChar char="•"/>
            </a:pPr>
            <a:r>
              <a:rPr lang="en-US" dirty="0"/>
              <a:t>If you have health needs that require specialized care, your PCP may send </a:t>
            </a:r>
            <a:br>
              <a:rPr lang="en-US" dirty="0"/>
            </a:br>
            <a:r>
              <a:rPr lang="en-US" dirty="0"/>
              <a:t>you to a specialist. </a:t>
            </a:r>
          </a:p>
          <a:p>
            <a:pPr marL="236538" indent="-236538">
              <a:buFont typeface="Arial" charset="0"/>
              <a:buChar char="•"/>
            </a:pPr>
            <a:r>
              <a:rPr lang="en-US" dirty="0"/>
              <a:t>AmeriHealth Caritas Delaware covers your visits to specialists in our network. You do not need a referral to see a network-participating specialist. </a:t>
            </a:r>
          </a:p>
        </p:txBody>
      </p:sp>
      <p:pic>
        <p:nvPicPr>
          <p:cNvPr id="8" name="Picture Placeholder 7"/>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9208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Versus Urgent Care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22</a:t>
            </a:fld>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057124973"/>
              </p:ext>
            </p:extLst>
          </p:nvPr>
        </p:nvGraphicFramePr>
        <p:xfrm>
          <a:off x="457200" y="1725105"/>
          <a:ext cx="9144000" cy="515112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0">
                <a:tc>
                  <a:txBody>
                    <a:bodyPr/>
                    <a:lstStyle/>
                    <a:p>
                      <a:r>
                        <a:rPr lang="en-US" sz="2000" b="1" dirty="0">
                          <a:solidFill>
                            <a:schemeClr val="bg1"/>
                          </a:solidFill>
                        </a:rPr>
                        <a:t>Emergency care</a:t>
                      </a:r>
                    </a:p>
                  </a:txBody>
                  <a:tcPr marL="182880" marR="182880" marT="91440" marB="91440">
                    <a:lnL w="6350" cap="flat" cmpd="sng" algn="ctr">
                      <a:solidFill>
                        <a:schemeClr val="bg2"/>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85CA"/>
                    </a:solidFill>
                  </a:tcPr>
                </a:tc>
                <a:tc>
                  <a:txBody>
                    <a:bodyPr/>
                    <a:lstStyle/>
                    <a:p>
                      <a:r>
                        <a:rPr lang="en-US" sz="2000" b="1" dirty="0">
                          <a:solidFill>
                            <a:schemeClr val="bg1"/>
                          </a:solidFill>
                        </a:rPr>
                        <a:t>Urgent</a:t>
                      </a:r>
                      <a:r>
                        <a:rPr lang="en-US" sz="2000" b="1" baseline="0" dirty="0">
                          <a:solidFill>
                            <a:schemeClr val="bg1"/>
                          </a:solidFill>
                        </a:rPr>
                        <a:t> care</a:t>
                      </a:r>
                      <a:endParaRPr lang="en-US" sz="2000" b="1" dirty="0">
                        <a:solidFill>
                          <a:schemeClr val="bg1"/>
                        </a:solidFill>
                      </a:endParaRPr>
                    </a:p>
                  </a:txBody>
                  <a:tcPr marL="182880" marR="182880" marT="91440" marB="91440">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85CA"/>
                    </a:solidFill>
                  </a:tcPr>
                </a:tc>
                <a:extLst>
                  <a:ext uri="{0D108BD9-81ED-4DB2-BD59-A6C34878D82A}">
                    <a16:rowId xmlns:a16="http://schemas.microsoft.com/office/drawing/2014/main" val="10000"/>
                  </a:ext>
                </a:extLst>
              </a:tr>
              <a:tr h="370840">
                <a:tc>
                  <a:txBody>
                    <a:bodyPr/>
                    <a:lstStyle/>
                    <a:p>
                      <a:r>
                        <a:rPr lang="en-US" sz="1800" dirty="0"/>
                        <a:t>An</a:t>
                      </a:r>
                      <a:r>
                        <a:rPr lang="en-US" sz="1800" baseline="0" dirty="0"/>
                        <a:t> emergency condition is a problem </a:t>
                      </a:r>
                      <a:br>
                        <a:rPr lang="en-US" sz="1800" baseline="0" dirty="0"/>
                      </a:br>
                      <a:r>
                        <a:rPr lang="en-US" sz="1800" baseline="0" dirty="0"/>
                        <a:t>so serious that you must seek care right away to avoid severe harm.</a:t>
                      </a:r>
                      <a:endParaRPr lang="en-US" sz="1800" dirty="0"/>
                    </a:p>
                  </a:txBody>
                  <a:tcPr marL="182880" marR="182880"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kern="1200" dirty="0">
                          <a:solidFill>
                            <a:schemeClr val="dk1"/>
                          </a:solidFill>
                          <a:latin typeface="+mn-lt"/>
                          <a:ea typeface="+mn-ea"/>
                          <a:cs typeface="+mn-cs"/>
                        </a:rPr>
                        <a:t>Treatment of a condition that is potentially harmful to a patient’s health and is medically necessary to receive treatment within 48 hours to prevent deterioration. </a:t>
                      </a:r>
                    </a:p>
                  </a:txBody>
                  <a:tcPr marL="182880" marR="182880"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sz="1800" dirty="0"/>
                        <a:t>Call your PCP or behavioral health specialist first. If they</a:t>
                      </a:r>
                      <a:r>
                        <a:rPr lang="en-US" sz="1800" baseline="0" dirty="0"/>
                        <a:t> cannot be reached, call the </a:t>
                      </a:r>
                      <a:r>
                        <a:rPr lang="en-US" sz="1800" dirty="0"/>
                        <a:t>AmeriHealth Caritas Delaware</a:t>
                      </a:r>
                      <a:r>
                        <a:rPr lang="en-US" sz="1800" baseline="0" dirty="0"/>
                        <a:t> 24/7 </a:t>
                      </a:r>
                      <a:r>
                        <a:rPr lang="en-US" sz="1800" dirty="0"/>
                        <a:t>Nurse Call Line at </a:t>
                      </a:r>
                      <a:r>
                        <a:rPr lang="en-US" sz="1800" b="1" dirty="0"/>
                        <a:t>1-844-897-5021</a:t>
                      </a:r>
                      <a:r>
                        <a:rPr lang="en-US" sz="1800" dirty="0"/>
                        <a:t> if you are not sure if it’s an emergency. </a:t>
                      </a:r>
                    </a:p>
                  </a:txBody>
                  <a:tcPr marL="182880" marR="182880"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t>Call your PCP or behavioral health specialist first. If they</a:t>
                      </a:r>
                      <a:r>
                        <a:rPr lang="en-US" sz="1800" baseline="0" dirty="0"/>
                        <a:t> cannot be reached, call the </a:t>
                      </a:r>
                      <a:r>
                        <a:rPr lang="en-US" sz="1800" dirty="0"/>
                        <a:t>AmeriHealth Caritas Delaware</a:t>
                      </a:r>
                      <a:r>
                        <a:rPr lang="en-US" sz="1800" baseline="0" dirty="0"/>
                        <a:t> 24/7 </a:t>
                      </a:r>
                      <a:r>
                        <a:rPr lang="en-US" sz="1800" dirty="0"/>
                        <a:t>Nurse Call Line at </a:t>
                      </a:r>
                      <a:r>
                        <a:rPr lang="en-US" sz="1800" b="1" dirty="0"/>
                        <a:t>1-844-897-5021</a:t>
                      </a:r>
                      <a:r>
                        <a:rPr lang="en-US" sz="1800" b="0" dirty="0"/>
                        <a:t>.</a:t>
                      </a:r>
                    </a:p>
                    <a:p>
                      <a:pPr marL="0" marR="0" indent="0" algn="l" defTabSz="100584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1005840" rtl="0" eaLnBrk="1" fontAlgn="auto" latinLnBrk="0" hangingPunct="1">
                        <a:lnSpc>
                          <a:spcPct val="100000"/>
                        </a:lnSpc>
                        <a:spcBef>
                          <a:spcPts val="0"/>
                        </a:spcBef>
                        <a:spcAft>
                          <a:spcPts val="0"/>
                        </a:spcAft>
                        <a:buClrTx/>
                        <a:buSzTx/>
                        <a:buFontTx/>
                        <a:buNone/>
                        <a:tabLst/>
                        <a:defRPr/>
                      </a:pPr>
                      <a:r>
                        <a:rPr lang="en-US" sz="1800" dirty="0"/>
                        <a:t>The</a:t>
                      </a:r>
                      <a:r>
                        <a:rPr lang="en-US" sz="1800" baseline="0" dirty="0"/>
                        <a:t> PCP must schedule an appointment within two calendar days of the request </a:t>
                      </a:r>
                      <a:br>
                        <a:rPr lang="en-US" sz="1800" baseline="0" dirty="0"/>
                      </a:br>
                      <a:r>
                        <a:rPr lang="en-US" sz="1800" baseline="0" dirty="0"/>
                        <a:t>for an urgent care appointment.</a:t>
                      </a:r>
                      <a:endParaRPr lang="en-US" sz="1800" dirty="0"/>
                    </a:p>
                  </a:txBody>
                  <a:tcPr marL="182880" marR="182880"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223520">
                <a:tc>
                  <a:txBody>
                    <a:bodyPr/>
                    <a:lstStyle/>
                    <a:p>
                      <a:r>
                        <a:rPr lang="en-US" sz="1800" dirty="0"/>
                        <a:t>If you go to</a:t>
                      </a:r>
                      <a:r>
                        <a:rPr lang="en-US" sz="1800" baseline="0" dirty="0"/>
                        <a:t> the emergency room</a:t>
                      </a:r>
                      <a:r>
                        <a:rPr lang="en-US" sz="1800" dirty="0"/>
                        <a:t>, call </a:t>
                      </a:r>
                      <a:br>
                        <a:rPr lang="en-US" sz="1800" dirty="0"/>
                      </a:br>
                      <a:r>
                        <a:rPr lang="en-US" sz="1800" dirty="0"/>
                        <a:t>your PCP for a follow-up appointment </a:t>
                      </a:r>
                      <a:br>
                        <a:rPr lang="en-US" sz="1800" dirty="0"/>
                      </a:br>
                      <a:r>
                        <a:rPr lang="en-US" sz="1800" dirty="0"/>
                        <a:t>the next day.</a:t>
                      </a:r>
                      <a:r>
                        <a:rPr lang="en-US" sz="1800" baseline="0" dirty="0"/>
                        <a:t> </a:t>
                      </a:r>
                      <a:endParaRPr lang="en-US" sz="1800" dirty="0"/>
                    </a:p>
                  </a:txBody>
                  <a:tcPr marL="182880" marR="182880"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If you go to an urgent care center, call </a:t>
                      </a:r>
                      <a:br>
                        <a:rPr lang="en-US" sz="1800" dirty="0"/>
                      </a:br>
                      <a:r>
                        <a:rPr lang="en-US" sz="1800" dirty="0"/>
                        <a:t>your PCP for a follow-up appointment </a:t>
                      </a:r>
                      <a:br>
                        <a:rPr lang="en-US" sz="1800" dirty="0"/>
                      </a:br>
                      <a:r>
                        <a:rPr lang="en-US" sz="1800" dirty="0"/>
                        <a:t>the next day.</a:t>
                      </a:r>
                      <a:r>
                        <a:rPr lang="en-US" sz="1800" baseline="0" dirty="0"/>
                        <a:t> </a:t>
                      </a:r>
                      <a:endParaRPr lang="en-US" sz="1800" dirty="0"/>
                    </a:p>
                  </a:txBody>
                  <a:tcPr marL="182880" marR="182880" marT="91440" marB="9144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8319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Emergency Versus Urgent Care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23</a:t>
            </a:fld>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2903643281"/>
              </p:ext>
            </p:extLst>
          </p:nvPr>
        </p:nvGraphicFramePr>
        <p:xfrm>
          <a:off x="457200" y="1474593"/>
          <a:ext cx="9144000" cy="557784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0">
                <a:tc>
                  <a:txBody>
                    <a:bodyPr/>
                    <a:lstStyle/>
                    <a:p>
                      <a:r>
                        <a:rPr lang="en-US" sz="2000" b="1" dirty="0">
                          <a:solidFill>
                            <a:schemeClr val="bg1"/>
                          </a:solidFill>
                        </a:rPr>
                        <a:t>Examples of emergencies</a:t>
                      </a:r>
                    </a:p>
                  </a:txBody>
                  <a:tcPr marL="182880" marR="182880" marT="91440" marB="91440">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85CA"/>
                    </a:solidFill>
                  </a:tcPr>
                </a:tc>
                <a:tc>
                  <a:txBody>
                    <a:bodyPr/>
                    <a:lstStyle/>
                    <a:p>
                      <a:r>
                        <a:rPr lang="en-US" sz="2000" b="1" dirty="0">
                          <a:solidFill>
                            <a:schemeClr val="bg1"/>
                          </a:solidFill>
                        </a:rPr>
                        <a:t>Examples of urgent care needs</a:t>
                      </a:r>
                    </a:p>
                  </a:txBody>
                  <a:tcPr marL="182880" marR="182880" marT="91440" marB="91440">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85CA"/>
                    </a:solidFill>
                  </a:tcPr>
                </a:tc>
                <a:extLst>
                  <a:ext uri="{0D108BD9-81ED-4DB2-BD59-A6C34878D82A}">
                    <a16:rowId xmlns:a16="http://schemas.microsoft.com/office/drawing/2014/main" val="10000"/>
                  </a:ext>
                </a:extLst>
              </a:tr>
              <a:tr h="370840">
                <a:tc>
                  <a:txBody>
                    <a:bodyPr/>
                    <a:lstStyle/>
                    <a:p>
                      <a:r>
                        <a:rPr lang="en-US" sz="1800" kern="1200" dirty="0">
                          <a:solidFill>
                            <a:schemeClr val="tx1"/>
                          </a:solidFill>
                          <a:latin typeface="+mn-lt"/>
                          <a:ea typeface="+mn-ea"/>
                          <a:cs typeface="+mn-cs"/>
                        </a:rPr>
                        <a:t>Breathing problems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Animal bites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sz="1800" dirty="0">
                          <a:solidFill>
                            <a:schemeClr val="tx1"/>
                          </a:solidFill>
                        </a:rPr>
                        <a:t>Broken bones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Bruises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sz="1800" dirty="0">
                          <a:solidFill>
                            <a:schemeClr val="tx1"/>
                          </a:solidFill>
                        </a:rPr>
                        <a:t>Chest pain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Colds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sz="1800" dirty="0">
                          <a:solidFill>
                            <a:schemeClr val="tx1"/>
                          </a:solidFill>
                        </a:rPr>
                        <a:t>Choking</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Coughing</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sz="1800" dirty="0">
                          <a:solidFill>
                            <a:schemeClr val="tx1"/>
                          </a:solidFill>
                        </a:rPr>
                        <a:t>Drug overdose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Diarrhea</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en-US" sz="1800" dirty="0">
                          <a:solidFill>
                            <a:schemeClr val="tx1"/>
                          </a:solidFill>
                        </a:rPr>
                        <a:t>Loss of speech</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Earache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r>
                        <a:rPr lang="en-US" sz="1800" dirty="0">
                          <a:solidFill>
                            <a:schemeClr val="tx1"/>
                          </a:solidFill>
                        </a:rPr>
                        <a:t>Poisoning</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Pinkeye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r>
                        <a:rPr lang="en-US" sz="1800" dirty="0">
                          <a:solidFill>
                            <a:schemeClr val="tx1"/>
                          </a:solidFill>
                        </a:rPr>
                        <a:t>Severe burns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Rashes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r>
                        <a:rPr lang="en-US" sz="1800" dirty="0">
                          <a:solidFill>
                            <a:schemeClr val="tx1"/>
                          </a:solidFill>
                        </a:rPr>
                        <a:t>Severe dizzy</a:t>
                      </a:r>
                      <a:r>
                        <a:rPr lang="en-US" sz="1800" baseline="0" dirty="0">
                          <a:solidFill>
                            <a:schemeClr val="tx1"/>
                          </a:solidFill>
                        </a:rPr>
                        <a:t> spells, fainting, or blackouts</a:t>
                      </a:r>
                      <a:endParaRPr lang="en-US" sz="1800" dirty="0">
                        <a:solidFill>
                          <a:schemeClr val="tx1"/>
                        </a:solidFill>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800" dirty="0">
                          <a:solidFill>
                            <a:schemeClr val="tx1"/>
                          </a:solidFill>
                        </a:rPr>
                        <a:t>Sore throat</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r>
                        <a:rPr lang="en-US" sz="1800" dirty="0">
                          <a:solidFill>
                            <a:schemeClr val="tx1"/>
                          </a:solidFill>
                        </a:rPr>
                        <a:t>Severe spasms or convulsions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indent="0" algn="l" defTabSz="100584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Stomachache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0"/>
                  </a:ext>
                </a:extLst>
              </a:tr>
              <a:tr h="370840">
                <a:tc>
                  <a:txBody>
                    <a:bodyPr/>
                    <a:lstStyle/>
                    <a:p>
                      <a:r>
                        <a:rPr lang="en-US" sz="1800" dirty="0">
                          <a:solidFill>
                            <a:schemeClr val="tx1"/>
                          </a:solidFill>
                        </a:rPr>
                        <a:t>Severe</a:t>
                      </a:r>
                      <a:r>
                        <a:rPr lang="en-US" sz="1800" baseline="0" dirty="0">
                          <a:solidFill>
                            <a:schemeClr val="tx1"/>
                          </a:solidFill>
                        </a:rPr>
                        <a:t> wounds or heavy bleeding</a:t>
                      </a:r>
                      <a:endParaRPr lang="en-US" sz="1800" dirty="0">
                        <a:solidFill>
                          <a:schemeClr val="tx1"/>
                        </a:solidFill>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indent="0" algn="l" defTabSz="1005840" rtl="0" eaLnBrk="1" fontAlgn="auto" latinLnBrk="0" hangingPunct="1">
                        <a:lnSpc>
                          <a:spcPct val="100000"/>
                        </a:lnSpc>
                        <a:spcBef>
                          <a:spcPts val="0"/>
                        </a:spcBef>
                        <a:spcAft>
                          <a:spcPts val="0"/>
                        </a:spcAft>
                        <a:buClrTx/>
                        <a:buSzTx/>
                        <a:buFontTx/>
                        <a:buNone/>
                        <a:tabLst/>
                        <a:defRPr/>
                      </a:pPr>
                      <a:r>
                        <a:rPr lang="en-US" sz="1800" dirty="0">
                          <a:solidFill>
                            <a:schemeClr val="tx1"/>
                          </a:solidFill>
                        </a:rPr>
                        <a:t>Vomiting</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1"/>
                  </a:ext>
                </a:extLst>
              </a:tr>
              <a:tr h="370840">
                <a:tc>
                  <a:txBody>
                    <a:bodyPr/>
                    <a:lstStyle/>
                    <a:p>
                      <a:r>
                        <a:rPr lang="en-US" sz="1800" dirty="0">
                          <a:solidFill>
                            <a:schemeClr val="tx1"/>
                          </a:solidFill>
                        </a:rPr>
                        <a:t>Sudden loss of feeling or not able to move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indent="0" algn="l" defTabSz="1005840" rtl="0" eaLnBrk="1" fontAlgn="auto" latinLnBrk="0" hangingPunct="1">
                        <a:lnSpc>
                          <a:spcPct val="100000"/>
                        </a:lnSpc>
                        <a:spcBef>
                          <a:spcPts val="0"/>
                        </a:spcBef>
                        <a:spcAft>
                          <a:spcPts val="0"/>
                        </a:spcAft>
                        <a:buClrTx/>
                        <a:buSzTx/>
                        <a:buFontTx/>
                        <a:buNone/>
                        <a:tabLst/>
                        <a:defRPr/>
                      </a:pPr>
                      <a:r>
                        <a:rPr lang="en-US" sz="1800" dirty="0">
                          <a:solidFill>
                            <a:schemeClr val="tx1"/>
                          </a:solidFill>
                        </a:rPr>
                        <a:t>Feeling</a:t>
                      </a:r>
                      <a:r>
                        <a:rPr lang="en-US" sz="1800" baseline="0" dirty="0">
                          <a:solidFill>
                            <a:schemeClr val="tx1"/>
                          </a:solidFill>
                        </a:rPr>
                        <a:t> very depressed or anxious</a:t>
                      </a:r>
                      <a:endParaRPr lang="en-US" sz="1800" dirty="0">
                        <a:solidFill>
                          <a:schemeClr val="tx1"/>
                        </a:solidFill>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2"/>
                  </a:ext>
                </a:extLst>
              </a:tr>
              <a:tr h="370840">
                <a:tc>
                  <a:txBody>
                    <a:bodyPr/>
                    <a:lstStyle/>
                    <a:p>
                      <a:pPr marL="0" marR="0" indent="0" algn="l" defTabSz="100584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Strong feelings of wanting to hurt </a:t>
                      </a:r>
                      <a:br>
                        <a:rPr lang="en-US" sz="1800" dirty="0">
                          <a:solidFill>
                            <a:schemeClr val="tx1"/>
                          </a:solidFill>
                        </a:rPr>
                      </a:br>
                      <a:r>
                        <a:rPr lang="en-US" sz="1800" dirty="0">
                          <a:solidFill>
                            <a:schemeClr val="tx1"/>
                          </a:solidFill>
                        </a:rPr>
                        <a:t>yourself or someone else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endParaRPr lang="en-US" sz="1800" dirty="0">
                        <a:solidFill>
                          <a:schemeClr val="tx1"/>
                        </a:solidFill>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46220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Preventive Screenings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24</a:t>
            </a:fld>
            <a:endParaRPr lang="en-US" dirty="0"/>
          </a:p>
        </p:txBody>
      </p:sp>
      <p:sp>
        <p:nvSpPr>
          <p:cNvPr id="6" name="Text Placeholder 5"/>
          <p:cNvSpPr>
            <a:spLocks noGrp="1"/>
          </p:cNvSpPr>
          <p:nvPr>
            <p:ph type="body" sz="quarter" idx="12"/>
          </p:nvPr>
        </p:nvSpPr>
        <p:spPr/>
        <p:txBody>
          <a:bodyPr anchor="ctr" anchorCtr="0"/>
          <a:lstStyle/>
          <a:p>
            <a:pPr marL="236538" indent="-236538">
              <a:buFont typeface="Arial" charset="0"/>
              <a:buChar char="•"/>
            </a:pPr>
            <a:r>
              <a:rPr lang="en-US" dirty="0"/>
              <a:t>Annual preventive physicals for adults.</a:t>
            </a:r>
          </a:p>
          <a:p>
            <a:pPr marL="236538" indent="-236538">
              <a:buFont typeface="Arial" charset="0"/>
              <a:buChar char="•"/>
            </a:pPr>
            <a:r>
              <a:rPr lang="en-US" dirty="0"/>
              <a:t>Mammograms.</a:t>
            </a:r>
          </a:p>
          <a:p>
            <a:pPr marL="236538" indent="-236538">
              <a:buFont typeface="Arial" charset="0"/>
              <a:buChar char="•"/>
            </a:pPr>
            <a:r>
              <a:rPr lang="en-US" dirty="0"/>
              <a:t>Cervical cancer screenings.</a:t>
            </a:r>
          </a:p>
          <a:p>
            <a:pPr marL="236538" indent="-236538">
              <a:buFont typeface="Arial" charset="0"/>
              <a:buChar char="•"/>
            </a:pPr>
            <a:r>
              <a:rPr lang="en-US" dirty="0"/>
              <a:t>Early and Periodic Screening, Diagnostic, and Treatment (EPSDT).</a:t>
            </a:r>
          </a:p>
          <a:p>
            <a:pPr marL="236538" indent="-236538">
              <a:buFont typeface="Arial" charset="0"/>
              <a:buChar char="•"/>
            </a:pPr>
            <a:r>
              <a:rPr lang="en-US" dirty="0"/>
              <a:t>Well-child care checkups.</a:t>
            </a:r>
          </a:p>
          <a:p>
            <a:pPr marL="236538" indent="-236538">
              <a:buFont typeface="Arial" charset="0"/>
              <a:buChar char="•"/>
            </a:pPr>
            <a:r>
              <a:rPr lang="en-US" dirty="0"/>
              <a:t>Adolescent well care.</a:t>
            </a:r>
          </a:p>
          <a:p>
            <a:pPr marL="236538" indent="-236538">
              <a:buFont typeface="Arial" charset="0"/>
              <a:buChar char="•"/>
            </a:pPr>
            <a:r>
              <a:rPr lang="en-US" dirty="0"/>
              <a:t>Preventive health screenings.</a:t>
            </a:r>
          </a:p>
          <a:p>
            <a:pPr marL="236538" indent="-236538">
              <a:buFont typeface="Arial" charset="0"/>
              <a:buChar char="•"/>
            </a:pPr>
            <a:r>
              <a:rPr lang="en-US" dirty="0"/>
              <a:t>Lead screenings.</a:t>
            </a:r>
          </a:p>
          <a:p>
            <a:pPr marL="236538" indent="-236538">
              <a:buFont typeface="Arial" charset="0"/>
              <a:buChar char="•"/>
            </a:pPr>
            <a:r>
              <a:rPr lang="en-US" dirty="0"/>
              <a:t>Diabetic care (HbA1c screenings).</a:t>
            </a:r>
          </a:p>
          <a:p>
            <a:pPr marL="236538" indent="-236538">
              <a:buFont typeface="Arial" charset="0"/>
              <a:buChar char="•"/>
            </a:pPr>
            <a:r>
              <a:rPr lang="en-US" dirty="0"/>
              <a:t>Adult body mass index (BMI).</a:t>
            </a:r>
          </a:p>
        </p:txBody>
      </p:sp>
      <p:pic>
        <p:nvPicPr>
          <p:cNvPr id="8" name="Picture Placeholder 7"/>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4505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Children’s Well Visits — Early and Periodic Screening, Diagnostic, and Treatment </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25</a:t>
            </a:fld>
            <a:endParaRPr lang="en-US" dirty="0"/>
          </a:p>
        </p:txBody>
      </p:sp>
      <p:sp>
        <p:nvSpPr>
          <p:cNvPr id="5" name="Text Placeholder 4"/>
          <p:cNvSpPr>
            <a:spLocks noGrp="1"/>
          </p:cNvSpPr>
          <p:nvPr>
            <p:ph type="body" sz="quarter" idx="12"/>
          </p:nvPr>
        </p:nvSpPr>
        <p:spPr>
          <a:xfrm>
            <a:off x="457201" y="1637380"/>
            <a:ext cx="4436076" cy="5472079"/>
          </a:xfrm>
        </p:spPr>
        <p:txBody>
          <a:bodyPr anchor="t" anchorCtr="0">
            <a:noAutofit/>
          </a:bodyPr>
          <a:lstStyle/>
          <a:p>
            <a:r>
              <a:rPr lang="en-US" sz="1750" b="1" dirty="0"/>
              <a:t>Screenings for children younger </a:t>
            </a:r>
            <a:br>
              <a:rPr lang="en-US" sz="1750" b="1" dirty="0"/>
            </a:br>
            <a:r>
              <a:rPr lang="en-US" sz="1750" b="1" dirty="0"/>
              <a:t>than age 21 include:</a:t>
            </a:r>
          </a:p>
          <a:p>
            <a:pPr marL="342900" indent="-219075">
              <a:spcAft>
                <a:spcPts val="600"/>
              </a:spcAft>
              <a:buFont typeface="Arial" charset="0"/>
              <a:buChar char="•"/>
            </a:pPr>
            <a:r>
              <a:rPr lang="en-US" sz="1400" dirty="0"/>
              <a:t>Complete physical exam.</a:t>
            </a:r>
          </a:p>
          <a:p>
            <a:pPr marL="342900" indent="-219075">
              <a:spcBef>
                <a:spcPts val="0"/>
              </a:spcBef>
              <a:spcAft>
                <a:spcPts val="600"/>
              </a:spcAft>
              <a:buFont typeface="Arial" charset="0"/>
              <a:buChar char="•"/>
            </a:pPr>
            <a:r>
              <a:rPr lang="en-US" sz="1400" dirty="0"/>
              <a:t>Shots (immunizations). </a:t>
            </a:r>
          </a:p>
          <a:p>
            <a:pPr marL="342900" indent="-219075">
              <a:spcBef>
                <a:spcPts val="0"/>
              </a:spcBef>
              <a:spcAft>
                <a:spcPts val="600"/>
              </a:spcAft>
              <a:buFont typeface="Arial" charset="0"/>
              <a:buChar char="•"/>
            </a:pPr>
            <a:r>
              <a:rPr lang="en-US" sz="1400" dirty="0"/>
              <a:t>Lab tests (blood tests, lead levels, and urine tests).</a:t>
            </a:r>
          </a:p>
          <a:p>
            <a:pPr marL="342900" indent="-219075">
              <a:spcBef>
                <a:spcPts val="0"/>
              </a:spcBef>
              <a:spcAft>
                <a:spcPts val="600"/>
              </a:spcAft>
              <a:buFont typeface="Arial" charset="0"/>
              <a:buChar char="•"/>
            </a:pPr>
            <a:r>
              <a:rPr lang="en-US" sz="1400" dirty="0"/>
              <a:t>Vision and hearing tests.</a:t>
            </a:r>
          </a:p>
          <a:p>
            <a:pPr marL="342900" indent="-219075">
              <a:spcBef>
                <a:spcPts val="0"/>
              </a:spcBef>
              <a:spcAft>
                <a:spcPts val="600"/>
              </a:spcAft>
              <a:buFont typeface="Arial" charset="0"/>
              <a:buChar char="•"/>
            </a:pPr>
            <a:r>
              <a:rPr lang="en-US" sz="1400" dirty="0"/>
              <a:t>Dental screening by a PCP.*</a:t>
            </a:r>
          </a:p>
          <a:p>
            <a:pPr marL="342900" indent="-219075">
              <a:spcBef>
                <a:spcPts val="0"/>
              </a:spcBef>
              <a:spcAft>
                <a:spcPts val="600"/>
              </a:spcAft>
              <a:buFont typeface="Arial" charset="0"/>
              <a:buChar char="•"/>
            </a:pPr>
            <a:r>
              <a:rPr lang="en-US" sz="1400" dirty="0"/>
              <a:t>Growth measurements.</a:t>
            </a:r>
          </a:p>
          <a:p>
            <a:pPr marL="342900" indent="-219075">
              <a:spcBef>
                <a:spcPts val="0"/>
              </a:spcBef>
              <a:spcAft>
                <a:spcPts val="600"/>
              </a:spcAft>
              <a:buFont typeface="Arial" charset="0"/>
              <a:buChar char="•"/>
            </a:pPr>
            <a:r>
              <a:rPr lang="en-US" sz="1400" dirty="0"/>
              <a:t>Tuberculosis (TB) testing.</a:t>
            </a:r>
          </a:p>
          <a:p>
            <a:pPr marL="342900" indent="-219075">
              <a:spcBef>
                <a:spcPts val="0"/>
              </a:spcBef>
              <a:spcAft>
                <a:spcPts val="600"/>
              </a:spcAft>
              <a:buFont typeface="Arial" charset="0"/>
              <a:buChar char="•"/>
            </a:pPr>
            <a:r>
              <a:rPr lang="en-US" sz="1400" dirty="0"/>
              <a:t>Blood pressure check.</a:t>
            </a:r>
          </a:p>
          <a:p>
            <a:pPr marL="342900" indent="-219075">
              <a:spcBef>
                <a:spcPts val="0"/>
              </a:spcBef>
              <a:spcAft>
                <a:spcPts val="600"/>
              </a:spcAft>
              <a:buFont typeface="Arial" charset="0"/>
              <a:buChar char="•"/>
            </a:pPr>
            <a:r>
              <a:rPr lang="en-US" sz="1400" dirty="0"/>
              <a:t>Health and safety education.</a:t>
            </a:r>
          </a:p>
          <a:p>
            <a:pPr marL="342900" indent="-219075">
              <a:spcBef>
                <a:spcPts val="0"/>
              </a:spcBef>
              <a:spcAft>
                <a:spcPts val="600"/>
              </a:spcAft>
              <a:buFont typeface="Arial" charset="0"/>
              <a:buChar char="•"/>
            </a:pPr>
            <a:r>
              <a:rPr lang="en-US" sz="1400" dirty="0"/>
              <a:t>Child health and development history.</a:t>
            </a:r>
          </a:p>
          <a:p>
            <a:pPr marL="342900" indent="-219075">
              <a:spcBef>
                <a:spcPts val="0"/>
              </a:spcBef>
              <a:spcAft>
                <a:spcPts val="600"/>
              </a:spcAft>
              <a:buFont typeface="Arial" charset="0"/>
              <a:buChar char="•"/>
            </a:pPr>
            <a:r>
              <a:rPr lang="en-US" sz="1400" dirty="0"/>
              <a:t>Body mass index (BMI) check.</a:t>
            </a:r>
          </a:p>
          <a:p>
            <a:pPr marL="342900" indent="-219075">
              <a:spcBef>
                <a:spcPts val="0"/>
              </a:spcBef>
              <a:spcAft>
                <a:spcPts val="600"/>
              </a:spcAft>
              <a:buFont typeface="Arial" charset="0"/>
              <a:buChar char="•"/>
            </a:pPr>
            <a:r>
              <a:rPr lang="en-US" sz="1400" dirty="0"/>
              <a:t>Tracking the child’s development and eating habits.</a:t>
            </a:r>
          </a:p>
          <a:p>
            <a:pPr marL="342900" indent="-219075">
              <a:spcBef>
                <a:spcPts val="0"/>
              </a:spcBef>
              <a:spcAft>
                <a:spcPts val="600"/>
              </a:spcAft>
              <a:buFont typeface="Arial" charset="0"/>
              <a:buChar char="•"/>
            </a:pPr>
            <a:r>
              <a:rPr lang="en-US" sz="1400" dirty="0"/>
              <a:t>Behavioral and mental health, social emotional skills.  </a:t>
            </a:r>
          </a:p>
          <a:p>
            <a:pPr marL="66675" indent="-66675"/>
            <a:r>
              <a:rPr lang="en-US" sz="1200" dirty="0"/>
              <a:t>*A dental screening by a PCP is covered for children younger than age 21 as part of Early and Periodic Screening, Diagnostic, and Treatment. </a:t>
            </a:r>
          </a:p>
          <a:p>
            <a:endParaRPr lang="en-US" dirty="0"/>
          </a:p>
          <a:p>
            <a:endParaRPr lang="en-US" dirty="0"/>
          </a:p>
        </p:txBody>
      </p:sp>
      <p:pic>
        <p:nvPicPr>
          <p:cNvPr id="7" name="Picture Placeholder 6"/>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872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Coordination</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26</a:t>
            </a:fld>
            <a:endParaRPr lang="en-US" dirty="0"/>
          </a:p>
        </p:txBody>
      </p:sp>
      <p:sp>
        <p:nvSpPr>
          <p:cNvPr id="5" name="Text Placeholder 4"/>
          <p:cNvSpPr>
            <a:spLocks noGrp="1"/>
          </p:cNvSpPr>
          <p:nvPr>
            <p:ph type="body" sz="quarter" idx="12"/>
          </p:nvPr>
        </p:nvSpPr>
        <p:spPr>
          <a:xfrm>
            <a:off x="457201" y="1714500"/>
            <a:ext cx="3624604" cy="5143500"/>
          </a:xfrm>
        </p:spPr>
        <p:txBody>
          <a:bodyPr anchor="ctr" anchorCtr="0"/>
          <a:lstStyle/>
          <a:p>
            <a:r>
              <a:rPr lang="en-US" b="1" dirty="0"/>
              <a:t>AmeriHealth Caritas Delaware provides care coordination for</a:t>
            </a:r>
            <a:br>
              <a:rPr lang="en-US" b="1" dirty="0"/>
            </a:br>
            <a:r>
              <a:rPr lang="en-US" b="1" dirty="0"/>
              <a:t>all members through: </a:t>
            </a:r>
          </a:p>
          <a:p>
            <a:pPr marL="342900" indent="-219075">
              <a:buFont typeface="Arial" charset="0"/>
              <a:buChar char="•"/>
            </a:pPr>
            <a:r>
              <a:rPr lang="en-US" dirty="0"/>
              <a:t>Care Coordinators.</a:t>
            </a:r>
          </a:p>
          <a:p>
            <a:pPr marL="342900" indent="-219075">
              <a:buFont typeface="Arial" charset="0"/>
              <a:buChar char="•"/>
            </a:pPr>
            <a:r>
              <a:rPr lang="en-US" dirty="0"/>
              <a:t>Resource Coordinators.</a:t>
            </a:r>
          </a:p>
          <a:p>
            <a:pPr marL="342900" indent="-219075">
              <a:buFont typeface="Arial" charset="0"/>
              <a:buChar char="•"/>
            </a:pPr>
            <a:r>
              <a:rPr lang="en-US" dirty="0"/>
              <a:t>Health education.</a:t>
            </a:r>
          </a:p>
        </p:txBody>
      </p:sp>
      <p:sp>
        <p:nvSpPr>
          <p:cNvPr id="17" name="Block Arc 16"/>
          <p:cNvSpPr/>
          <p:nvPr/>
        </p:nvSpPr>
        <p:spPr>
          <a:xfrm>
            <a:off x="4461086" y="2439944"/>
            <a:ext cx="4518476" cy="4518475"/>
          </a:xfrm>
          <a:prstGeom prst="blockArc">
            <a:avLst>
              <a:gd name="adj1" fmla="val 9000000"/>
              <a:gd name="adj2" fmla="val 16200000"/>
              <a:gd name="adj3" fmla="val 4636"/>
            </a:avLst>
          </a:prstGeom>
          <a:solidFill>
            <a:schemeClr val="bg2"/>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18" name="Block Arc 17"/>
          <p:cNvSpPr/>
          <p:nvPr/>
        </p:nvSpPr>
        <p:spPr>
          <a:xfrm>
            <a:off x="4461086" y="2439944"/>
            <a:ext cx="4518476" cy="4518475"/>
          </a:xfrm>
          <a:prstGeom prst="blockArc">
            <a:avLst>
              <a:gd name="adj1" fmla="val 1800000"/>
              <a:gd name="adj2" fmla="val 9000000"/>
              <a:gd name="adj3" fmla="val 4636"/>
            </a:avLst>
          </a:prstGeom>
          <a:solidFill>
            <a:schemeClr val="bg2"/>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19" name="Block Arc 18"/>
          <p:cNvSpPr/>
          <p:nvPr/>
        </p:nvSpPr>
        <p:spPr>
          <a:xfrm>
            <a:off x="4461086" y="2439944"/>
            <a:ext cx="4518476" cy="4518475"/>
          </a:xfrm>
          <a:prstGeom prst="blockArc">
            <a:avLst>
              <a:gd name="adj1" fmla="val 16200000"/>
              <a:gd name="adj2" fmla="val 1800000"/>
              <a:gd name="adj3" fmla="val 4636"/>
            </a:avLst>
          </a:prstGeom>
          <a:solidFill>
            <a:schemeClr val="bg2"/>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20" name="Freeform 19"/>
          <p:cNvSpPr/>
          <p:nvPr/>
        </p:nvSpPr>
        <p:spPr>
          <a:xfrm>
            <a:off x="5536427" y="3515284"/>
            <a:ext cx="2367794" cy="2367794"/>
          </a:xfrm>
          <a:custGeom>
            <a:avLst/>
            <a:gdLst>
              <a:gd name="connsiteX0" fmla="*/ 0 w 1781663"/>
              <a:gd name="connsiteY0" fmla="*/ 890832 h 1781663"/>
              <a:gd name="connsiteX1" fmla="*/ 890832 w 1781663"/>
              <a:gd name="connsiteY1" fmla="*/ 0 h 1781663"/>
              <a:gd name="connsiteX2" fmla="*/ 1781664 w 1781663"/>
              <a:gd name="connsiteY2" fmla="*/ 890832 h 1781663"/>
              <a:gd name="connsiteX3" fmla="*/ 890832 w 1781663"/>
              <a:gd name="connsiteY3" fmla="*/ 1781664 h 1781663"/>
              <a:gd name="connsiteX4" fmla="*/ 0 w 1781663"/>
              <a:gd name="connsiteY4" fmla="*/ 890832 h 178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63" h="1781663">
                <a:moveTo>
                  <a:pt x="0" y="890832"/>
                </a:moveTo>
                <a:cubicBezTo>
                  <a:pt x="0" y="398839"/>
                  <a:pt x="398839" y="0"/>
                  <a:pt x="890832" y="0"/>
                </a:cubicBezTo>
                <a:cubicBezTo>
                  <a:pt x="1382825" y="0"/>
                  <a:pt x="1781664" y="398839"/>
                  <a:pt x="1781664" y="890832"/>
                </a:cubicBezTo>
                <a:cubicBezTo>
                  <a:pt x="1781664" y="1382825"/>
                  <a:pt x="1382825" y="1781664"/>
                  <a:pt x="890832" y="1781664"/>
                </a:cubicBezTo>
                <a:cubicBezTo>
                  <a:pt x="398839" y="1781664"/>
                  <a:pt x="0" y="1382825"/>
                  <a:pt x="0" y="890832"/>
                </a:cubicBezTo>
                <a:close/>
              </a:path>
            </a:pathLst>
          </a:custGeom>
          <a:gradFill rotWithShape="0">
            <a:gsLst>
              <a:gs pos="0">
                <a:schemeClr val="accent1"/>
              </a:gs>
              <a:gs pos="98000">
                <a:schemeClr val="accent3"/>
              </a:gs>
            </a:gsLst>
            <a:lin ang="18900000" scaled="1"/>
          </a:gra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293939" tIns="1463040" rIns="293939" bIns="293939" numCol="1" spcCol="1270" anchor="ctr" anchorCtr="0">
            <a:noAutofit/>
          </a:bodyPr>
          <a:lstStyle/>
          <a:p>
            <a:pPr lvl="0" algn="ctr" defTabSz="1155700">
              <a:lnSpc>
                <a:spcPct val="90000"/>
              </a:lnSpc>
              <a:spcBef>
                <a:spcPct val="0"/>
              </a:spcBef>
              <a:spcAft>
                <a:spcPct val="35000"/>
              </a:spcAft>
            </a:pPr>
            <a:r>
              <a:rPr lang="en-US" sz="2600" b="1" kern="1200" dirty="0"/>
              <a:t>Member</a:t>
            </a:r>
          </a:p>
        </p:txBody>
      </p:sp>
      <p:sp>
        <p:nvSpPr>
          <p:cNvPr id="21" name="Freeform 20"/>
          <p:cNvSpPr>
            <a:spLocks noChangeAspect="1"/>
          </p:cNvSpPr>
          <p:nvPr/>
        </p:nvSpPr>
        <p:spPr>
          <a:xfrm>
            <a:off x="5867119" y="1714500"/>
            <a:ext cx="1706407" cy="1706407"/>
          </a:xfrm>
          <a:custGeom>
            <a:avLst/>
            <a:gdLst>
              <a:gd name="connsiteX0" fmla="*/ 0 w 1247164"/>
              <a:gd name="connsiteY0" fmla="*/ 623582 h 1247164"/>
              <a:gd name="connsiteX1" fmla="*/ 623582 w 1247164"/>
              <a:gd name="connsiteY1" fmla="*/ 0 h 1247164"/>
              <a:gd name="connsiteX2" fmla="*/ 1247164 w 1247164"/>
              <a:gd name="connsiteY2" fmla="*/ 623582 h 1247164"/>
              <a:gd name="connsiteX3" fmla="*/ 623582 w 1247164"/>
              <a:gd name="connsiteY3" fmla="*/ 1247164 h 1247164"/>
              <a:gd name="connsiteX4" fmla="*/ 0 w 1247164"/>
              <a:gd name="connsiteY4" fmla="*/ 623582 h 124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164" h="1247164">
                <a:moveTo>
                  <a:pt x="0" y="623582"/>
                </a:moveTo>
                <a:cubicBezTo>
                  <a:pt x="0" y="279187"/>
                  <a:pt x="279187" y="0"/>
                  <a:pt x="623582" y="0"/>
                </a:cubicBezTo>
                <a:cubicBezTo>
                  <a:pt x="967977" y="0"/>
                  <a:pt x="1247164" y="279187"/>
                  <a:pt x="1247164" y="623582"/>
                </a:cubicBezTo>
                <a:cubicBezTo>
                  <a:pt x="1247164" y="967977"/>
                  <a:pt x="967977" y="1247164"/>
                  <a:pt x="623582" y="1247164"/>
                </a:cubicBezTo>
                <a:cubicBezTo>
                  <a:pt x="279187" y="1247164"/>
                  <a:pt x="0" y="967977"/>
                  <a:pt x="0" y="623582"/>
                </a:cubicBezTo>
                <a:close/>
              </a:path>
            </a:pathLst>
          </a:custGeom>
          <a:gradFill flip="none" rotWithShape="1">
            <a:gsLst>
              <a:gs pos="0">
                <a:schemeClr val="accent2"/>
              </a:gs>
              <a:gs pos="99000">
                <a:srgbClr val="8C4B9D"/>
              </a:gs>
            </a:gsLst>
            <a:lin ang="8100000" scaled="1"/>
            <a:tileRect/>
          </a:gra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202963" tIns="914400" rIns="202963" bIns="202963" numCol="1" spcCol="1270" anchor="ctr" anchorCtr="0">
            <a:noAutofit/>
          </a:bodyPr>
          <a:lstStyle/>
          <a:p>
            <a:pPr lvl="0" algn="ctr" defTabSz="711200">
              <a:lnSpc>
                <a:spcPct val="90000"/>
              </a:lnSpc>
              <a:spcBef>
                <a:spcPct val="0"/>
              </a:spcBef>
              <a:spcAft>
                <a:spcPct val="35000"/>
              </a:spcAft>
            </a:pPr>
            <a:r>
              <a:rPr lang="en-US" sz="1600" kern="1200" dirty="0"/>
              <a:t>Care Coordinators</a:t>
            </a:r>
          </a:p>
        </p:txBody>
      </p:sp>
      <p:sp>
        <p:nvSpPr>
          <p:cNvPr id="22" name="Freeform 21"/>
          <p:cNvSpPr>
            <a:spLocks noChangeAspect="1"/>
          </p:cNvSpPr>
          <p:nvPr/>
        </p:nvSpPr>
        <p:spPr>
          <a:xfrm>
            <a:off x="7904220" y="5075306"/>
            <a:ext cx="1706407" cy="1706407"/>
          </a:xfrm>
          <a:custGeom>
            <a:avLst/>
            <a:gdLst>
              <a:gd name="connsiteX0" fmla="*/ 0 w 1247164"/>
              <a:gd name="connsiteY0" fmla="*/ 623582 h 1247164"/>
              <a:gd name="connsiteX1" fmla="*/ 623582 w 1247164"/>
              <a:gd name="connsiteY1" fmla="*/ 0 h 1247164"/>
              <a:gd name="connsiteX2" fmla="*/ 1247164 w 1247164"/>
              <a:gd name="connsiteY2" fmla="*/ 623582 h 1247164"/>
              <a:gd name="connsiteX3" fmla="*/ 623582 w 1247164"/>
              <a:gd name="connsiteY3" fmla="*/ 1247164 h 1247164"/>
              <a:gd name="connsiteX4" fmla="*/ 0 w 1247164"/>
              <a:gd name="connsiteY4" fmla="*/ 623582 h 124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164" h="1247164">
                <a:moveTo>
                  <a:pt x="0" y="623582"/>
                </a:moveTo>
                <a:cubicBezTo>
                  <a:pt x="0" y="279187"/>
                  <a:pt x="279187" y="0"/>
                  <a:pt x="623582" y="0"/>
                </a:cubicBezTo>
                <a:cubicBezTo>
                  <a:pt x="967977" y="0"/>
                  <a:pt x="1247164" y="279187"/>
                  <a:pt x="1247164" y="623582"/>
                </a:cubicBezTo>
                <a:cubicBezTo>
                  <a:pt x="1247164" y="967977"/>
                  <a:pt x="967977" y="1247164"/>
                  <a:pt x="623582" y="1247164"/>
                </a:cubicBezTo>
                <a:cubicBezTo>
                  <a:pt x="279187" y="1247164"/>
                  <a:pt x="0" y="967977"/>
                  <a:pt x="0" y="623582"/>
                </a:cubicBezTo>
                <a:close/>
              </a:path>
            </a:pathLst>
          </a:custGeom>
          <a:gradFill flip="none" rotWithShape="1">
            <a:gsLst>
              <a:gs pos="0">
                <a:schemeClr val="accent6"/>
              </a:gs>
              <a:gs pos="99000">
                <a:schemeClr val="accent3"/>
              </a:gs>
            </a:gsLst>
            <a:lin ang="18900000" scaled="1"/>
            <a:tileRect/>
          </a:gra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202963" tIns="914400" rIns="202963" bIns="202963" numCol="1" spcCol="1270" anchor="ctr" anchorCtr="0">
            <a:noAutofit/>
          </a:bodyPr>
          <a:lstStyle/>
          <a:p>
            <a:pPr lvl="0" algn="ctr" defTabSz="711200">
              <a:lnSpc>
                <a:spcPct val="90000"/>
              </a:lnSpc>
              <a:spcBef>
                <a:spcPct val="0"/>
              </a:spcBef>
              <a:spcAft>
                <a:spcPct val="35000"/>
              </a:spcAft>
            </a:pPr>
            <a:r>
              <a:rPr lang="en-US" sz="1600" kern="1200" dirty="0"/>
              <a:t>Resource Coordinators</a:t>
            </a:r>
          </a:p>
        </p:txBody>
      </p:sp>
      <p:sp>
        <p:nvSpPr>
          <p:cNvPr id="23" name="Freeform 22"/>
          <p:cNvSpPr>
            <a:spLocks noChangeAspect="1"/>
          </p:cNvSpPr>
          <p:nvPr/>
        </p:nvSpPr>
        <p:spPr>
          <a:xfrm>
            <a:off x="4081806" y="5075306"/>
            <a:ext cx="1706407" cy="1706407"/>
          </a:xfrm>
          <a:custGeom>
            <a:avLst/>
            <a:gdLst>
              <a:gd name="connsiteX0" fmla="*/ 0 w 1247164"/>
              <a:gd name="connsiteY0" fmla="*/ 623582 h 1247164"/>
              <a:gd name="connsiteX1" fmla="*/ 623582 w 1247164"/>
              <a:gd name="connsiteY1" fmla="*/ 0 h 1247164"/>
              <a:gd name="connsiteX2" fmla="*/ 1247164 w 1247164"/>
              <a:gd name="connsiteY2" fmla="*/ 623582 h 1247164"/>
              <a:gd name="connsiteX3" fmla="*/ 623582 w 1247164"/>
              <a:gd name="connsiteY3" fmla="*/ 1247164 h 1247164"/>
              <a:gd name="connsiteX4" fmla="*/ 0 w 1247164"/>
              <a:gd name="connsiteY4" fmla="*/ 623582 h 124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164" h="1247164">
                <a:moveTo>
                  <a:pt x="0" y="623582"/>
                </a:moveTo>
                <a:cubicBezTo>
                  <a:pt x="0" y="279187"/>
                  <a:pt x="279187" y="0"/>
                  <a:pt x="623582" y="0"/>
                </a:cubicBezTo>
                <a:cubicBezTo>
                  <a:pt x="967977" y="0"/>
                  <a:pt x="1247164" y="279187"/>
                  <a:pt x="1247164" y="623582"/>
                </a:cubicBezTo>
                <a:cubicBezTo>
                  <a:pt x="1247164" y="967977"/>
                  <a:pt x="967977" y="1247164"/>
                  <a:pt x="623582" y="1247164"/>
                </a:cubicBezTo>
                <a:cubicBezTo>
                  <a:pt x="279187" y="1247164"/>
                  <a:pt x="0" y="967977"/>
                  <a:pt x="0" y="623582"/>
                </a:cubicBezTo>
                <a:close/>
              </a:path>
            </a:pathLst>
          </a:custGeom>
          <a:gradFill rotWithShape="0">
            <a:gsLst>
              <a:gs pos="0">
                <a:schemeClr val="accent5"/>
              </a:gs>
              <a:gs pos="99000">
                <a:srgbClr val="F1C636"/>
              </a:gs>
            </a:gsLst>
            <a:lin ang="18900000" scaled="1"/>
          </a:gra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202963" tIns="1005840" rIns="202963" bIns="202963" numCol="1" spcCol="1270" anchor="ctr" anchorCtr="0">
            <a:noAutofit/>
          </a:bodyPr>
          <a:lstStyle/>
          <a:p>
            <a:pPr lvl="0" algn="ctr" defTabSz="711200">
              <a:lnSpc>
                <a:spcPct val="90000"/>
              </a:lnSpc>
              <a:spcBef>
                <a:spcPct val="0"/>
              </a:spcBef>
              <a:spcAft>
                <a:spcPct val="35000"/>
              </a:spcAft>
            </a:pPr>
            <a:r>
              <a:rPr lang="en-US" sz="1600" kern="1200" dirty="0"/>
              <a:t>Health education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6905" y="5385008"/>
            <a:ext cx="896208" cy="61986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902" y="1895879"/>
            <a:ext cx="634921" cy="81768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8559" y="5196011"/>
            <a:ext cx="669923" cy="808863"/>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2275" y="4074459"/>
            <a:ext cx="1576094" cy="843576"/>
          </a:xfrm>
          <a:prstGeom prst="rect">
            <a:avLst/>
          </a:prstGeom>
        </p:spPr>
      </p:pic>
    </p:spTree>
    <p:extLst>
      <p:ext uri="{BB962C8B-B14F-4D97-AF65-F5344CB8AC3E}">
        <p14:creationId xmlns:p14="http://schemas.microsoft.com/office/powerpoint/2010/main" val="698834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Management </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27</a:t>
            </a:fld>
            <a:endParaRPr lang="en-US" dirty="0"/>
          </a:p>
        </p:txBody>
      </p:sp>
      <p:sp>
        <p:nvSpPr>
          <p:cNvPr id="9" name="Freeform 8"/>
          <p:cNvSpPr/>
          <p:nvPr/>
        </p:nvSpPr>
        <p:spPr>
          <a:xfrm>
            <a:off x="1238446" y="1745268"/>
            <a:ext cx="3788593" cy="2525729"/>
          </a:xfrm>
          <a:custGeom>
            <a:avLst/>
            <a:gdLst>
              <a:gd name="connsiteX0" fmla="*/ 0 w 2525729"/>
              <a:gd name="connsiteY0" fmla="*/ 0 h 3788593"/>
              <a:gd name="connsiteX1" fmla="*/ 2525729 w 2525729"/>
              <a:gd name="connsiteY1" fmla="*/ 0 h 3788593"/>
              <a:gd name="connsiteX2" fmla="*/ 2525729 w 2525729"/>
              <a:gd name="connsiteY2" fmla="*/ 3788593 h 3788593"/>
              <a:gd name="connsiteX3" fmla="*/ 0 w 2525729"/>
              <a:gd name="connsiteY3" fmla="*/ 3788593 h 3788593"/>
              <a:gd name="connsiteX4" fmla="*/ 0 w 2525729"/>
              <a:gd name="connsiteY4" fmla="*/ 0 h 378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29" h="3788593">
                <a:moveTo>
                  <a:pt x="0" y="3788593"/>
                </a:moveTo>
                <a:lnTo>
                  <a:pt x="0" y="0"/>
                </a:lnTo>
                <a:lnTo>
                  <a:pt x="2525729" y="0"/>
                </a:lnTo>
                <a:lnTo>
                  <a:pt x="2525729" y="3788593"/>
                </a:lnTo>
                <a:lnTo>
                  <a:pt x="0" y="3788593"/>
                </a:lnTo>
                <a:close/>
              </a:path>
            </a:pathLst>
          </a:custGeom>
          <a:gradFill flip="none" rotWithShape="1">
            <a:gsLst>
              <a:gs pos="0">
                <a:schemeClr val="accent3"/>
              </a:gs>
              <a:gs pos="100000">
                <a:schemeClr val="accent1"/>
              </a:gs>
            </a:gsLst>
            <a:lin ang="5400000" scaled="1"/>
            <a:tileRec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7" tIns="170687" rIns="170688" bIns="802121" numCol="1" spcCol="1270" anchor="ctr" anchorCtr="0">
            <a:noAutofit/>
          </a:bodyPr>
          <a:lstStyle/>
          <a:p>
            <a:pPr lvl="0" algn="ctr" defTabSz="1066800">
              <a:lnSpc>
                <a:spcPct val="90000"/>
              </a:lnSpc>
              <a:spcBef>
                <a:spcPct val="0"/>
              </a:spcBef>
              <a:spcAft>
                <a:spcPts val="0"/>
              </a:spcAft>
            </a:pPr>
            <a:r>
              <a:rPr lang="en-US" sz="2400" dirty="0"/>
              <a:t>24/7 Member Services</a:t>
            </a:r>
            <a:br>
              <a:rPr lang="en-US" sz="2400" dirty="0"/>
            </a:br>
            <a:r>
              <a:rPr lang="en-US" sz="2000" dirty="0"/>
              <a:t>Diamond State Health Plan: </a:t>
            </a:r>
            <a:br>
              <a:rPr lang="en-US" sz="2000" dirty="0"/>
            </a:br>
            <a:r>
              <a:rPr lang="en-US" sz="2000" b="1" dirty="0"/>
              <a:t>1-844-211-0966</a:t>
            </a:r>
            <a:br>
              <a:rPr lang="en-US" sz="2000" dirty="0"/>
            </a:br>
            <a:r>
              <a:rPr lang="en-US" sz="2000" dirty="0"/>
              <a:t>Diamond State Health Plan-Plus: </a:t>
            </a:r>
            <a:r>
              <a:rPr lang="en-US" sz="2000" b="1" dirty="0"/>
              <a:t>1-855-777-6617</a:t>
            </a:r>
            <a:endParaRPr lang="en-US" sz="2000" b="1" kern="1200" dirty="0"/>
          </a:p>
        </p:txBody>
      </p:sp>
      <p:sp>
        <p:nvSpPr>
          <p:cNvPr id="10" name="Freeform 9"/>
          <p:cNvSpPr/>
          <p:nvPr/>
        </p:nvSpPr>
        <p:spPr>
          <a:xfrm>
            <a:off x="5027039" y="1745268"/>
            <a:ext cx="3788593" cy="2525729"/>
          </a:xfrm>
          <a:custGeom>
            <a:avLst/>
            <a:gdLst>
              <a:gd name="connsiteX0" fmla="*/ 0 w 3788593"/>
              <a:gd name="connsiteY0" fmla="*/ 0 h 2525729"/>
              <a:gd name="connsiteX1" fmla="*/ 3788593 w 3788593"/>
              <a:gd name="connsiteY1" fmla="*/ 0 h 2525729"/>
              <a:gd name="connsiteX2" fmla="*/ 3788593 w 3788593"/>
              <a:gd name="connsiteY2" fmla="*/ 2525729 h 2525729"/>
              <a:gd name="connsiteX3" fmla="*/ 0 w 3788593"/>
              <a:gd name="connsiteY3" fmla="*/ 2525729 h 2525729"/>
              <a:gd name="connsiteX4" fmla="*/ 0 w 3788593"/>
              <a:gd name="connsiteY4" fmla="*/ 0 h 252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593" h="2525729">
                <a:moveTo>
                  <a:pt x="0" y="0"/>
                </a:moveTo>
                <a:lnTo>
                  <a:pt x="3788593" y="0"/>
                </a:lnTo>
                <a:lnTo>
                  <a:pt x="3788593" y="2525729"/>
                </a:lnTo>
                <a:lnTo>
                  <a:pt x="0" y="2525729"/>
                </a:lnTo>
                <a:lnTo>
                  <a:pt x="0" y="0"/>
                </a:lnTo>
                <a:close/>
              </a:path>
            </a:pathLst>
          </a:custGeom>
          <a:gradFill flip="none" rotWithShape="1">
            <a:gsLst>
              <a:gs pos="0">
                <a:schemeClr val="accent3"/>
              </a:gs>
              <a:gs pos="100000">
                <a:schemeClr val="accent1"/>
              </a:gs>
            </a:gsLst>
            <a:lin ang="8100000" scaled="1"/>
            <a:tileRec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170688" rIns="170688" bIns="802121" numCol="1" spcCol="1270" anchor="ctr" anchorCtr="0">
            <a:noAutofit/>
          </a:bodyPr>
          <a:lstStyle/>
          <a:p>
            <a:pPr lvl="0" algn="ctr" defTabSz="1066800">
              <a:lnSpc>
                <a:spcPct val="90000"/>
              </a:lnSpc>
              <a:spcBef>
                <a:spcPct val="0"/>
              </a:spcBef>
              <a:spcAft>
                <a:spcPct val="35000"/>
              </a:spcAft>
            </a:pPr>
            <a:r>
              <a:rPr lang="en-US" sz="2400" kern="1200" dirty="0"/>
              <a:t>One-to-one care management</a:t>
            </a:r>
          </a:p>
        </p:txBody>
      </p:sp>
      <p:sp>
        <p:nvSpPr>
          <p:cNvPr id="11" name="Freeform 10"/>
          <p:cNvSpPr/>
          <p:nvPr/>
        </p:nvSpPr>
        <p:spPr>
          <a:xfrm>
            <a:off x="1238446" y="4270997"/>
            <a:ext cx="3788593" cy="2525729"/>
          </a:xfrm>
          <a:custGeom>
            <a:avLst/>
            <a:gdLst>
              <a:gd name="connsiteX0" fmla="*/ 0 w 3788593"/>
              <a:gd name="connsiteY0" fmla="*/ 0 h 2525729"/>
              <a:gd name="connsiteX1" fmla="*/ 3788593 w 3788593"/>
              <a:gd name="connsiteY1" fmla="*/ 0 h 2525729"/>
              <a:gd name="connsiteX2" fmla="*/ 3788593 w 3788593"/>
              <a:gd name="connsiteY2" fmla="*/ 2525729 h 2525729"/>
              <a:gd name="connsiteX3" fmla="*/ 0 w 3788593"/>
              <a:gd name="connsiteY3" fmla="*/ 2525729 h 2525729"/>
              <a:gd name="connsiteX4" fmla="*/ 0 w 3788593"/>
              <a:gd name="connsiteY4" fmla="*/ 0 h 252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593" h="2525729">
                <a:moveTo>
                  <a:pt x="3788593" y="2525729"/>
                </a:moveTo>
                <a:lnTo>
                  <a:pt x="0" y="2525729"/>
                </a:lnTo>
                <a:lnTo>
                  <a:pt x="0" y="0"/>
                </a:lnTo>
                <a:lnTo>
                  <a:pt x="3788593" y="0"/>
                </a:lnTo>
                <a:lnTo>
                  <a:pt x="3788593" y="2525729"/>
                </a:lnTo>
                <a:close/>
              </a:path>
            </a:pathLst>
          </a:custGeom>
          <a:gradFill flip="none" rotWithShape="1">
            <a:gsLst>
              <a:gs pos="0">
                <a:schemeClr val="accent3"/>
              </a:gs>
              <a:gs pos="100000">
                <a:schemeClr val="accent1"/>
              </a:gs>
            </a:gsLst>
            <a:lin ang="8100000" scaled="1"/>
            <a:tileRec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548640" rIns="170688" bIns="170689" numCol="1" spcCol="1270" anchor="ctr" anchorCtr="0">
            <a:noAutofit/>
          </a:bodyPr>
          <a:lstStyle/>
          <a:p>
            <a:pPr lvl="0" algn="ctr" defTabSz="1066800">
              <a:lnSpc>
                <a:spcPct val="90000"/>
              </a:lnSpc>
              <a:spcBef>
                <a:spcPct val="0"/>
              </a:spcBef>
              <a:spcAft>
                <a:spcPts val="0"/>
              </a:spcAft>
            </a:pPr>
            <a:r>
              <a:rPr lang="en-US" sz="2400" kern="1200" dirty="0"/>
              <a:t>High-risk maternity </a:t>
            </a:r>
          </a:p>
          <a:p>
            <a:pPr lvl="0" algn="ctr" defTabSz="1066800">
              <a:lnSpc>
                <a:spcPct val="90000"/>
              </a:lnSpc>
              <a:spcBef>
                <a:spcPct val="0"/>
              </a:spcBef>
              <a:spcAft>
                <a:spcPts val="0"/>
              </a:spcAft>
            </a:pPr>
            <a:r>
              <a:rPr lang="en-US" sz="2400" kern="1200" dirty="0"/>
              <a:t>care management</a:t>
            </a:r>
          </a:p>
        </p:txBody>
      </p:sp>
      <p:sp>
        <p:nvSpPr>
          <p:cNvPr id="12" name="Freeform 11"/>
          <p:cNvSpPr/>
          <p:nvPr/>
        </p:nvSpPr>
        <p:spPr>
          <a:xfrm>
            <a:off x="5027039" y="4270996"/>
            <a:ext cx="3788593" cy="2525729"/>
          </a:xfrm>
          <a:custGeom>
            <a:avLst/>
            <a:gdLst>
              <a:gd name="connsiteX0" fmla="*/ 0 w 2525729"/>
              <a:gd name="connsiteY0" fmla="*/ 0 h 3788593"/>
              <a:gd name="connsiteX1" fmla="*/ 2525729 w 2525729"/>
              <a:gd name="connsiteY1" fmla="*/ 0 h 3788593"/>
              <a:gd name="connsiteX2" fmla="*/ 2525729 w 2525729"/>
              <a:gd name="connsiteY2" fmla="*/ 3788593 h 3788593"/>
              <a:gd name="connsiteX3" fmla="*/ 0 w 2525729"/>
              <a:gd name="connsiteY3" fmla="*/ 3788593 h 3788593"/>
              <a:gd name="connsiteX4" fmla="*/ 0 w 2525729"/>
              <a:gd name="connsiteY4" fmla="*/ 0 h 378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29" h="3788593">
                <a:moveTo>
                  <a:pt x="2525729" y="0"/>
                </a:moveTo>
                <a:lnTo>
                  <a:pt x="2525729" y="3788593"/>
                </a:lnTo>
                <a:lnTo>
                  <a:pt x="0" y="3788593"/>
                </a:lnTo>
                <a:lnTo>
                  <a:pt x="0" y="0"/>
                </a:lnTo>
                <a:lnTo>
                  <a:pt x="2525729" y="0"/>
                </a:lnTo>
                <a:close/>
              </a:path>
            </a:pathLst>
          </a:custGeom>
          <a:gradFill flip="none" rotWithShape="1">
            <a:gsLst>
              <a:gs pos="0">
                <a:schemeClr val="accent3"/>
              </a:gs>
              <a:gs pos="100000">
                <a:schemeClr val="accent1"/>
              </a:gs>
            </a:gsLst>
            <a:lin ang="8100000" scaled="1"/>
            <a:tileRec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0688" tIns="640080" rIns="170688" bIns="170689" numCol="1" spcCol="1270" anchor="ctr" anchorCtr="0">
            <a:noAutofit/>
          </a:bodyPr>
          <a:lstStyle/>
          <a:p>
            <a:pPr lvl="0" algn="ctr" defTabSz="1066800">
              <a:lnSpc>
                <a:spcPct val="90000"/>
              </a:lnSpc>
              <a:spcBef>
                <a:spcPct val="0"/>
              </a:spcBef>
              <a:spcAft>
                <a:spcPts val="0"/>
              </a:spcAft>
            </a:pPr>
            <a:r>
              <a:rPr lang="mr-IN" sz="2400" kern="1200" dirty="0">
                <a:latin typeface="Calibri" charset="0"/>
                <a:ea typeface="Calibri" charset="0"/>
                <a:cs typeface="Calibri" charset="0"/>
              </a:rPr>
              <a:t>24/7 Nurse Call Line</a:t>
            </a:r>
          </a:p>
          <a:p>
            <a:pPr lvl="0" algn="ctr" defTabSz="1066800">
              <a:lnSpc>
                <a:spcPct val="90000"/>
              </a:lnSpc>
              <a:spcBef>
                <a:spcPct val="0"/>
              </a:spcBef>
              <a:spcAft>
                <a:spcPts val="0"/>
              </a:spcAft>
            </a:pPr>
            <a:r>
              <a:rPr lang="en-US" sz="2400" b="1" kern="1200" dirty="0">
                <a:latin typeface="Calibri" charset="0"/>
                <a:ea typeface="Calibri" charset="0"/>
                <a:cs typeface="Calibri" charset="0"/>
              </a:rPr>
              <a:t>1-844-897-5021</a:t>
            </a:r>
          </a:p>
        </p:txBody>
      </p:sp>
      <p:sp>
        <p:nvSpPr>
          <p:cNvPr id="13" name="Freeform 12"/>
          <p:cNvSpPr/>
          <p:nvPr/>
        </p:nvSpPr>
        <p:spPr>
          <a:xfrm>
            <a:off x="3890461" y="3525629"/>
            <a:ext cx="2273156" cy="1490735"/>
          </a:xfrm>
          <a:custGeom>
            <a:avLst/>
            <a:gdLst>
              <a:gd name="connsiteX0" fmla="*/ 0 w 2273156"/>
              <a:gd name="connsiteY0" fmla="*/ 0 h 1490735"/>
              <a:gd name="connsiteX1" fmla="*/ 2273156 w 2273156"/>
              <a:gd name="connsiteY1" fmla="*/ 0 h 1490735"/>
              <a:gd name="connsiteX2" fmla="*/ 2273156 w 2273156"/>
              <a:gd name="connsiteY2" fmla="*/ 1490735 h 1490735"/>
              <a:gd name="connsiteX3" fmla="*/ 0 w 2273156"/>
              <a:gd name="connsiteY3" fmla="*/ 1490735 h 1490735"/>
              <a:gd name="connsiteX4" fmla="*/ 0 w 2273156"/>
              <a:gd name="connsiteY4" fmla="*/ 0 h 1490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56" h="1490735">
                <a:moveTo>
                  <a:pt x="0" y="0"/>
                </a:moveTo>
                <a:lnTo>
                  <a:pt x="2273156" y="0"/>
                </a:lnTo>
                <a:lnTo>
                  <a:pt x="2273156" y="1490735"/>
                </a:lnTo>
                <a:lnTo>
                  <a:pt x="0" y="1490735"/>
                </a:lnTo>
                <a:lnTo>
                  <a:pt x="0" y="0"/>
                </a:lnTo>
                <a:close/>
              </a:path>
            </a:pathLst>
          </a:custGeom>
          <a:gradFill flip="none" rotWithShape="1">
            <a:gsLst>
              <a:gs pos="0">
                <a:schemeClr val="accent2"/>
              </a:gs>
              <a:gs pos="100000">
                <a:srgbClr val="8C4B9D"/>
              </a:gs>
            </a:gsLst>
            <a:lin ang="2700000" scaled="1"/>
            <a:tileRect/>
          </a:gradFill>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bg1"/>
                </a:solidFill>
              </a:rPr>
              <a:t>Member </a:t>
            </a:r>
            <a:br>
              <a:rPr lang="en-US" sz="3200" b="1" kern="1200" dirty="0">
                <a:solidFill>
                  <a:schemeClr val="bg1"/>
                </a:solidFill>
              </a:rPr>
            </a:br>
            <a:r>
              <a:rPr lang="en-US" sz="3200" b="1" kern="1200" dirty="0">
                <a:solidFill>
                  <a:schemeClr val="bg1"/>
                </a:solidFill>
              </a:rPr>
              <a:t>care</a:t>
            </a:r>
          </a:p>
        </p:txBody>
      </p:sp>
    </p:spTree>
    <p:extLst>
      <p:ext uri="{BB962C8B-B14F-4D97-AF65-F5344CB8AC3E}">
        <p14:creationId xmlns:p14="http://schemas.microsoft.com/office/powerpoint/2010/main" val="1449574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9144000" cy="6568068"/>
          </a:xfrm>
        </p:spPr>
        <p:txBody>
          <a:bodyPr anchor="ctr" anchorCtr="0"/>
          <a:lstStyle/>
          <a:p>
            <a:r>
              <a:rPr lang="en-US" dirty="0"/>
              <a:t>Value-Added Services</a:t>
            </a:r>
          </a:p>
        </p:txBody>
      </p:sp>
    </p:spTree>
    <p:extLst>
      <p:ext uri="{BB962C8B-B14F-4D97-AF65-F5344CB8AC3E}">
        <p14:creationId xmlns:p14="http://schemas.microsoft.com/office/powerpoint/2010/main" val="20630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Card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29</a:t>
            </a:fld>
            <a:endParaRPr lang="en-US" dirty="0"/>
          </a:p>
        </p:txBody>
      </p:sp>
      <p:sp>
        <p:nvSpPr>
          <p:cNvPr id="5" name="Text Placeholder 4"/>
          <p:cNvSpPr>
            <a:spLocks noGrp="1"/>
          </p:cNvSpPr>
          <p:nvPr>
            <p:ph type="body" sz="quarter" idx="12"/>
          </p:nvPr>
        </p:nvSpPr>
        <p:spPr>
          <a:xfrm>
            <a:off x="457201" y="1714500"/>
            <a:ext cx="4436076" cy="5497830"/>
          </a:xfrm>
        </p:spPr>
        <p:txBody>
          <a:bodyPr>
            <a:normAutofit/>
          </a:bodyPr>
          <a:lstStyle/>
          <a:p>
            <a:pPr>
              <a:lnSpc>
                <a:spcPct val="120000"/>
              </a:lnSpc>
            </a:pPr>
            <a:r>
              <a:rPr lang="en-US" b="1" dirty="0"/>
              <a:t>The CARE Card is an incentive program where you can earn rewards by staying healthy.</a:t>
            </a:r>
          </a:p>
          <a:p>
            <a:pPr>
              <a:lnSpc>
                <a:spcPct val="120000"/>
              </a:lnSpc>
            </a:pPr>
            <a:r>
              <a:rPr lang="en-US" dirty="0"/>
              <a:t>By completing the new member Health </a:t>
            </a:r>
            <a:br>
              <a:rPr lang="en-US" dirty="0"/>
            </a:br>
            <a:r>
              <a:rPr lang="en-US" dirty="0"/>
              <a:t>Risk Assessment (HRA) within the first year of your enrollment, </a:t>
            </a:r>
            <a:r>
              <a:rPr lang="en-US" b="1" dirty="0"/>
              <a:t>you could earn $25</a:t>
            </a:r>
            <a:r>
              <a:rPr lang="en-US" dirty="0"/>
              <a:t>!</a:t>
            </a:r>
          </a:p>
          <a:p>
            <a:pPr>
              <a:lnSpc>
                <a:spcPct val="120000"/>
              </a:lnSpc>
            </a:pPr>
            <a:r>
              <a:rPr lang="en-US" dirty="0"/>
              <a:t>You can complete your HRA via the paper form sent to you in your New Member Welcome Kit; by phone; or online at amerihealthcaritasde.com/HRA.</a:t>
            </a:r>
          </a:p>
          <a:p>
            <a:pPr>
              <a:lnSpc>
                <a:spcPct val="120000"/>
              </a:lnSpc>
            </a:pPr>
            <a:r>
              <a:rPr lang="en-US" b="1" dirty="0"/>
              <a:t>For more information, visit amerihealthcaritasde.com/</a:t>
            </a:r>
            <a:r>
              <a:rPr lang="en-US" b="1" dirty="0" err="1"/>
              <a:t>carecard</a:t>
            </a:r>
            <a:r>
              <a:rPr lang="en-US" b="1" dirty="0"/>
              <a:t>. </a:t>
            </a:r>
          </a:p>
        </p:txBody>
      </p:sp>
      <p:pic>
        <p:nvPicPr>
          <p:cNvPr id="18" name="Picture 17">
            <a:extLst>
              <a:ext uri="{FF2B5EF4-FFF2-40B4-BE49-F238E27FC236}">
                <a16:creationId xmlns:a16="http://schemas.microsoft.com/office/drawing/2014/main" id="{0761B67A-1088-C342-A175-7BC48E4988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65125" y="1714499"/>
            <a:ext cx="4436074" cy="5143501"/>
          </a:xfrm>
          <a:prstGeom prst="rect">
            <a:avLst/>
          </a:prstGeom>
        </p:spPr>
      </p:pic>
    </p:spTree>
    <p:extLst>
      <p:ext uri="{BB962C8B-B14F-4D97-AF65-F5344CB8AC3E}">
        <p14:creationId xmlns:p14="http://schemas.microsoft.com/office/powerpoint/2010/main" val="189409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Rights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3</a:t>
            </a:fld>
            <a:endParaRPr lang="en-US" dirty="0"/>
          </a:p>
        </p:txBody>
      </p:sp>
      <p:sp>
        <p:nvSpPr>
          <p:cNvPr id="7" name="Content Placeholder 6"/>
          <p:cNvSpPr>
            <a:spLocks noGrp="1"/>
          </p:cNvSpPr>
          <p:nvPr>
            <p:ph type="body" sz="quarter" idx="12"/>
          </p:nvPr>
        </p:nvSpPr>
        <p:spPr/>
        <p:txBody>
          <a:bodyPr anchor="t" anchorCtr="0">
            <a:normAutofit/>
          </a:bodyPr>
          <a:lstStyle/>
          <a:p>
            <a:r>
              <a:rPr lang="en-US" dirty="0"/>
              <a:t>As an AmeriHealth Caritas Delaware member, you have many rights. </a:t>
            </a:r>
            <a:br>
              <a:rPr lang="en-US" dirty="0"/>
            </a:br>
            <a:r>
              <a:rPr lang="en-US" dirty="0"/>
              <a:t>Here are some of them. </a:t>
            </a:r>
          </a:p>
          <a:p>
            <a:r>
              <a:rPr lang="en-US" b="1" dirty="0"/>
              <a:t>You have the right to:</a:t>
            </a:r>
          </a:p>
          <a:p>
            <a:pPr marL="342900" indent="-219075">
              <a:buFont typeface="Arial" charset="0"/>
              <a:buChar char="•"/>
            </a:pPr>
            <a:r>
              <a:rPr lang="en-US" dirty="0"/>
              <a:t>Be treated with respect and dignity.</a:t>
            </a:r>
          </a:p>
          <a:p>
            <a:pPr marL="342900" indent="-219075">
              <a:buFont typeface="Arial" charset="0"/>
              <a:buChar char="•"/>
            </a:pPr>
            <a:r>
              <a:rPr lang="en-US" dirty="0"/>
              <a:t>Know that it’s private when you talk with your doctors and other providers.</a:t>
            </a:r>
          </a:p>
          <a:p>
            <a:pPr marL="342900" indent="-219075">
              <a:buFont typeface="Arial" charset="0"/>
              <a:buChar char="•"/>
            </a:pPr>
            <a:r>
              <a:rPr lang="en-US" dirty="0"/>
              <a:t>Have an illness or treatment explained in a language you can understand.</a:t>
            </a:r>
          </a:p>
          <a:p>
            <a:pPr marL="342900" indent="-219075">
              <a:buFont typeface="Arial" charset="0"/>
              <a:buChar char="•"/>
            </a:pPr>
            <a:r>
              <a:rPr lang="en-US" dirty="0"/>
              <a:t>Change your primary care </a:t>
            </a:r>
            <a:br>
              <a:rPr lang="en-US" dirty="0"/>
            </a:br>
            <a:r>
              <a:rPr lang="en-US" dirty="0"/>
              <a:t>provider (PCP).</a:t>
            </a:r>
          </a:p>
        </p:txBody>
      </p:sp>
      <p:pic>
        <p:nvPicPr>
          <p:cNvPr id="9" name="Picture Placeholder 8"/>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38684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0D0BF-E6BA-0A5B-1E27-6AAE77F0672F}"/>
              </a:ext>
            </a:extLst>
          </p:cNvPr>
          <p:cNvSpPr>
            <a:spLocks noGrp="1"/>
          </p:cNvSpPr>
          <p:nvPr>
            <p:ph type="title"/>
          </p:nvPr>
        </p:nvSpPr>
        <p:spPr/>
        <p:txBody>
          <a:bodyPr/>
          <a:lstStyle/>
          <a:p>
            <a:r>
              <a:rPr lang="en-US" dirty="0"/>
              <a:t>CARE Card (cont.)</a:t>
            </a:r>
          </a:p>
        </p:txBody>
      </p:sp>
      <p:sp>
        <p:nvSpPr>
          <p:cNvPr id="3" name="Footer Placeholder 2">
            <a:extLst>
              <a:ext uri="{FF2B5EF4-FFF2-40B4-BE49-F238E27FC236}">
                <a16:creationId xmlns:a16="http://schemas.microsoft.com/office/drawing/2014/main" id="{4045E213-D484-C3F1-8BE0-C2A83719E857}"/>
              </a:ext>
            </a:extLst>
          </p:cNvPr>
          <p:cNvSpPr>
            <a:spLocks noGrp="1"/>
          </p:cNvSpPr>
          <p:nvPr>
            <p:ph type="ftr" sz="quarter" idx="10"/>
          </p:nvPr>
        </p:nvSpPr>
        <p:spPr/>
        <p:txBody>
          <a:bodyPr/>
          <a:lstStyle/>
          <a:p>
            <a:r>
              <a:rPr lang="en-US"/>
              <a:t>AmeriHealth Caritas Delaware</a:t>
            </a:r>
            <a:endParaRPr lang="en-US" dirty="0"/>
          </a:p>
        </p:txBody>
      </p:sp>
      <p:sp>
        <p:nvSpPr>
          <p:cNvPr id="4" name="Slide Number Placeholder 3">
            <a:extLst>
              <a:ext uri="{FF2B5EF4-FFF2-40B4-BE49-F238E27FC236}">
                <a16:creationId xmlns:a16="http://schemas.microsoft.com/office/drawing/2014/main" id="{FF19C9E6-B997-CB4F-5E03-DC4BED42BDE7}"/>
              </a:ext>
            </a:extLst>
          </p:cNvPr>
          <p:cNvSpPr>
            <a:spLocks noGrp="1"/>
          </p:cNvSpPr>
          <p:nvPr>
            <p:ph type="sldNum" sz="quarter" idx="11"/>
          </p:nvPr>
        </p:nvSpPr>
        <p:spPr/>
        <p:txBody>
          <a:bodyPr/>
          <a:lstStyle/>
          <a:p>
            <a:fld id="{20332274-F28D-1B47-8F4B-7D312FE1D572}" type="slidenum">
              <a:rPr lang="en-US" smtClean="0"/>
              <a:pPr/>
              <a:t>30</a:t>
            </a:fld>
            <a:endParaRPr lang="en-US" dirty="0"/>
          </a:p>
        </p:txBody>
      </p:sp>
      <p:pic>
        <p:nvPicPr>
          <p:cNvPr id="10" name="Picture 9" descr="A screenshot of a card&#10;&#10;Description automatically generated">
            <a:extLst>
              <a:ext uri="{FF2B5EF4-FFF2-40B4-BE49-F238E27FC236}">
                <a16:creationId xmlns:a16="http://schemas.microsoft.com/office/drawing/2014/main" id="{365E8AF8-9DCC-D2DA-9F82-B44130941FE8}"/>
              </a:ext>
            </a:extLst>
          </p:cNvPr>
          <p:cNvPicPr>
            <a:picLocks noChangeAspect="1"/>
          </p:cNvPicPr>
          <p:nvPr/>
        </p:nvPicPr>
        <p:blipFill rotWithShape="1">
          <a:blip r:embed="rId2"/>
          <a:srcRect t="3309" b="39093"/>
          <a:stretch/>
        </p:blipFill>
        <p:spPr>
          <a:xfrm>
            <a:off x="457200" y="1257300"/>
            <a:ext cx="7981950" cy="5949638"/>
          </a:xfrm>
          <a:prstGeom prst="rect">
            <a:avLst/>
          </a:prstGeom>
        </p:spPr>
      </p:pic>
    </p:spTree>
    <p:extLst>
      <p:ext uri="{BB962C8B-B14F-4D97-AF65-F5344CB8AC3E}">
        <p14:creationId xmlns:p14="http://schemas.microsoft.com/office/powerpoint/2010/main" val="1199730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Prenatal Care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31</a:t>
            </a:fld>
            <a:endParaRPr lang="en-US" dirty="0"/>
          </a:p>
        </p:txBody>
      </p:sp>
      <p:sp>
        <p:nvSpPr>
          <p:cNvPr id="5" name="Text Placeholder 4"/>
          <p:cNvSpPr>
            <a:spLocks noGrp="1"/>
          </p:cNvSpPr>
          <p:nvPr>
            <p:ph type="body" sz="quarter" idx="12"/>
          </p:nvPr>
        </p:nvSpPr>
        <p:spPr>
          <a:xfrm>
            <a:off x="457200" y="1714500"/>
            <a:ext cx="4821810" cy="5143500"/>
          </a:xfrm>
        </p:spPr>
        <p:txBody>
          <a:bodyPr anchor="b" anchorCtr="0">
            <a:normAutofit fontScale="92500" lnSpcReduction="20000"/>
          </a:bodyPr>
          <a:lstStyle/>
          <a:p>
            <a:pPr>
              <a:lnSpc>
                <a:spcPct val="120000"/>
              </a:lnSpc>
            </a:pPr>
            <a:r>
              <a:rPr lang="en-US" dirty="0"/>
              <a:t>Bright Start® is AmeriHealth Caritas </a:t>
            </a:r>
            <a:br>
              <a:rPr lang="en-US" dirty="0"/>
            </a:br>
            <a:r>
              <a:rPr lang="en-US" dirty="0"/>
              <a:t>Delaware’s maternity management program. </a:t>
            </a:r>
            <a:br>
              <a:rPr lang="en-US" dirty="0"/>
            </a:br>
            <a:r>
              <a:rPr lang="en-US" dirty="0"/>
              <a:t>The Bright Start program helps members </a:t>
            </a:r>
            <a:br>
              <a:rPr lang="en-US" dirty="0"/>
            </a:br>
            <a:r>
              <a:rPr lang="en-US" dirty="0"/>
              <a:t>have the healthiest pregnancies possible.</a:t>
            </a:r>
          </a:p>
          <a:p>
            <a:pPr>
              <a:lnSpc>
                <a:spcPct val="120000"/>
              </a:lnSpc>
            </a:pPr>
            <a:r>
              <a:rPr lang="en-US" b="1" dirty="0"/>
              <a:t>Bright Start can:</a:t>
            </a:r>
          </a:p>
          <a:p>
            <a:pPr marL="342900" indent="-219075">
              <a:lnSpc>
                <a:spcPct val="120000"/>
              </a:lnSpc>
              <a:spcBef>
                <a:spcPts val="600"/>
              </a:spcBef>
              <a:buFont typeface="Arial" charset="0"/>
              <a:buChar char="•"/>
            </a:pPr>
            <a:r>
              <a:rPr lang="en-US" dirty="0"/>
              <a:t>Help members select the right </a:t>
            </a:r>
            <a:br>
              <a:rPr lang="en-US" dirty="0"/>
            </a:br>
            <a:r>
              <a:rPr lang="en-US" dirty="0"/>
              <a:t>providers for their prenatal care.</a:t>
            </a:r>
          </a:p>
          <a:p>
            <a:pPr marL="342900" indent="-219075">
              <a:lnSpc>
                <a:spcPct val="120000"/>
              </a:lnSpc>
              <a:spcBef>
                <a:spcPts val="600"/>
              </a:spcBef>
              <a:buFont typeface="Arial" charset="0"/>
              <a:buChar char="•"/>
            </a:pPr>
            <a:r>
              <a:rPr lang="en-US" dirty="0"/>
              <a:t>Help members arrange prenatal </a:t>
            </a:r>
            <a:br>
              <a:rPr lang="en-US" dirty="0"/>
            </a:br>
            <a:r>
              <a:rPr lang="en-US" dirty="0"/>
              <a:t>and postpartum visits.</a:t>
            </a:r>
          </a:p>
          <a:p>
            <a:pPr marL="342900" indent="-219075">
              <a:lnSpc>
                <a:spcPct val="120000"/>
              </a:lnSpc>
              <a:spcBef>
                <a:spcPts val="600"/>
              </a:spcBef>
              <a:buFont typeface="Arial" charset="0"/>
              <a:buChar char="•"/>
            </a:pPr>
            <a:r>
              <a:rPr lang="en-US" dirty="0"/>
              <a:t>Provide members with Bright Start </a:t>
            </a:r>
            <a:br>
              <a:rPr lang="en-US" dirty="0"/>
            </a:br>
            <a:r>
              <a:rPr lang="en-US" dirty="0"/>
              <a:t>Care Managers.</a:t>
            </a:r>
          </a:p>
          <a:p>
            <a:pPr marL="342900" indent="-219075">
              <a:lnSpc>
                <a:spcPct val="120000"/>
              </a:lnSpc>
              <a:spcBef>
                <a:spcPts val="600"/>
              </a:spcBef>
              <a:buFont typeface="Arial" charset="0"/>
              <a:buChar char="•"/>
            </a:pPr>
            <a:r>
              <a:rPr lang="en-US" dirty="0"/>
              <a:t>Help members get food for their </a:t>
            </a:r>
            <a:br>
              <a:rPr lang="en-US" dirty="0"/>
            </a:br>
            <a:r>
              <a:rPr lang="en-US" dirty="0"/>
              <a:t>babies through the Special Supplemental Nutrition Program for Women, Infants, </a:t>
            </a:r>
            <a:br>
              <a:rPr lang="en-US" dirty="0"/>
            </a:br>
            <a:r>
              <a:rPr lang="en-US" dirty="0"/>
              <a:t>and Children (WIC).</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8619" y="1714499"/>
            <a:ext cx="2139885" cy="983251"/>
          </a:xfrm>
          <a:prstGeom prst="rect">
            <a:avLst/>
          </a:prstGeom>
        </p:spPr>
      </p:pic>
      <p:pic>
        <p:nvPicPr>
          <p:cNvPr id="7" name="Picture Placeholder 6"/>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35"/>
          <a:stretch/>
        </p:blipFill>
        <p:spPr>
          <a:xfrm>
            <a:off x="5495923" y="3154948"/>
            <a:ext cx="4105277" cy="3703051"/>
          </a:xfrm>
        </p:spPr>
      </p:pic>
    </p:spTree>
    <p:extLst>
      <p:ext uri="{BB962C8B-B14F-4D97-AF65-F5344CB8AC3E}">
        <p14:creationId xmlns:p14="http://schemas.microsoft.com/office/powerpoint/2010/main" val="51334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Prenatal Care (continued)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32</a:t>
            </a:fld>
            <a:endParaRPr lang="en-US" dirty="0"/>
          </a:p>
        </p:txBody>
      </p:sp>
      <p:sp>
        <p:nvSpPr>
          <p:cNvPr id="5" name="Content Placeholder 4"/>
          <p:cNvSpPr>
            <a:spLocks noGrp="1"/>
          </p:cNvSpPr>
          <p:nvPr>
            <p:ph type="body" sz="quarter" idx="12"/>
          </p:nvPr>
        </p:nvSpPr>
        <p:spPr>
          <a:xfrm>
            <a:off x="457200" y="1714500"/>
            <a:ext cx="4571999" cy="5143500"/>
          </a:xfrm>
        </p:spPr>
        <p:txBody>
          <a:bodyPr anchor="ctr" anchorCtr="0">
            <a:normAutofit/>
          </a:bodyPr>
          <a:lstStyle/>
          <a:p>
            <a:pPr>
              <a:lnSpc>
                <a:spcPct val="110000"/>
              </a:lnSpc>
            </a:pPr>
            <a:r>
              <a:rPr lang="en-US" sz="1900" b="1" dirty="0"/>
              <a:t>Bright Start can provide members </a:t>
            </a:r>
            <a:br>
              <a:rPr lang="en-US" sz="1900" b="1" dirty="0"/>
            </a:br>
            <a:r>
              <a:rPr lang="en-US" sz="1900" b="1" dirty="0"/>
              <a:t>with extra help if they: </a:t>
            </a:r>
          </a:p>
          <a:p>
            <a:pPr marL="342900" indent="-219075">
              <a:lnSpc>
                <a:spcPct val="110000"/>
              </a:lnSpc>
              <a:buFont typeface="Arial" charset="0"/>
              <a:buChar char="•"/>
            </a:pPr>
            <a:r>
              <a:rPr lang="en-US" sz="1900" dirty="0"/>
              <a:t>Have a history of diabetes, </a:t>
            </a:r>
            <a:br>
              <a:rPr lang="en-US" sz="1900" dirty="0"/>
            </a:br>
            <a:r>
              <a:rPr lang="en-US" sz="1900" dirty="0"/>
              <a:t>asthma, or depression.</a:t>
            </a:r>
          </a:p>
          <a:p>
            <a:pPr marL="342900" indent="-219075">
              <a:lnSpc>
                <a:spcPct val="110000"/>
              </a:lnSpc>
              <a:buFont typeface="Arial" charset="0"/>
              <a:buChar char="•"/>
            </a:pPr>
            <a:r>
              <a:rPr lang="en-US" sz="1900" dirty="0"/>
              <a:t>Have developed high blood pressure.</a:t>
            </a:r>
          </a:p>
          <a:p>
            <a:pPr marL="342900" indent="-219075">
              <a:lnSpc>
                <a:spcPct val="110000"/>
              </a:lnSpc>
              <a:buFont typeface="Arial" charset="0"/>
              <a:buChar char="•"/>
            </a:pPr>
            <a:r>
              <a:rPr lang="en-US" sz="1900" dirty="0"/>
              <a:t>Have had a preterm delivery in the past.</a:t>
            </a:r>
          </a:p>
          <a:p>
            <a:pPr marL="342900" indent="-219075">
              <a:lnSpc>
                <a:spcPct val="110000"/>
              </a:lnSpc>
              <a:buFont typeface="Arial" charset="0"/>
              <a:buChar char="•"/>
            </a:pPr>
            <a:r>
              <a:rPr lang="en-US" sz="1900" dirty="0"/>
              <a:t>Struggle with drug or alcohol use.</a:t>
            </a:r>
          </a:p>
          <a:p>
            <a:pPr>
              <a:lnSpc>
                <a:spcPct val="110000"/>
              </a:lnSpc>
            </a:pPr>
            <a:r>
              <a:rPr lang="en-US" sz="1900" b="1" dirty="0">
                <a:solidFill>
                  <a:srgbClr val="0070C0"/>
                </a:solidFill>
              </a:rPr>
              <a:t>A Bright Start specialist is available </a:t>
            </a:r>
            <a:br>
              <a:rPr lang="en-US" sz="1900" b="1" dirty="0">
                <a:solidFill>
                  <a:srgbClr val="0070C0"/>
                </a:solidFill>
              </a:rPr>
            </a:br>
            <a:r>
              <a:rPr lang="en-US" sz="1900" b="1" dirty="0">
                <a:solidFill>
                  <a:srgbClr val="0070C0"/>
                </a:solidFill>
              </a:rPr>
              <a:t>to members Monday through Friday, </a:t>
            </a:r>
            <a:br>
              <a:rPr lang="en-US" sz="1900" b="1" dirty="0">
                <a:solidFill>
                  <a:srgbClr val="0070C0"/>
                </a:solidFill>
              </a:rPr>
            </a:br>
            <a:r>
              <a:rPr lang="en-US" sz="1900" b="1" dirty="0">
                <a:solidFill>
                  <a:srgbClr val="0070C0"/>
                </a:solidFill>
              </a:rPr>
              <a:t>from 8 a.m. – 5 p.m.</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8619" y="1714499"/>
            <a:ext cx="2139885" cy="983251"/>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5924" y="3154948"/>
            <a:ext cx="4105275" cy="3703051"/>
          </a:xfrm>
          <a:prstGeom prst="rect">
            <a:avLst/>
          </a:prstGeom>
        </p:spPr>
      </p:pic>
    </p:spTree>
    <p:extLst>
      <p:ext uri="{BB962C8B-B14F-4D97-AF65-F5344CB8AC3E}">
        <p14:creationId xmlns:p14="http://schemas.microsoft.com/office/powerpoint/2010/main" val="509358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Educational Development (GED®)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33</a:t>
            </a:fld>
            <a:endParaRPr lang="en-US" dirty="0"/>
          </a:p>
        </p:txBody>
      </p:sp>
      <p:sp>
        <p:nvSpPr>
          <p:cNvPr id="5" name="Text Placeholder 4"/>
          <p:cNvSpPr>
            <a:spLocks noGrp="1"/>
          </p:cNvSpPr>
          <p:nvPr>
            <p:ph type="body" sz="quarter" idx="12"/>
          </p:nvPr>
        </p:nvSpPr>
        <p:spPr>
          <a:xfrm>
            <a:off x="457201" y="1725930"/>
            <a:ext cx="4436076" cy="5600700"/>
          </a:xfrm>
        </p:spPr>
        <p:txBody>
          <a:bodyPr anchor="t" anchorCtr="0">
            <a:normAutofit/>
          </a:bodyPr>
          <a:lstStyle/>
          <a:p>
            <a:pPr>
              <a:lnSpc>
                <a:spcPct val="110000"/>
              </a:lnSpc>
            </a:pPr>
            <a:r>
              <a:rPr lang="en-US" dirty="0"/>
              <a:t>Have you wanted to earn your GED?</a:t>
            </a:r>
          </a:p>
          <a:p>
            <a:pPr>
              <a:lnSpc>
                <a:spcPct val="110000"/>
              </a:lnSpc>
            </a:pPr>
            <a:r>
              <a:rPr lang="en-US" b="1" dirty="0"/>
              <a:t>AmeriHealth Caritas Delaware </a:t>
            </a:r>
            <a:br>
              <a:rPr lang="en-US" b="1" dirty="0"/>
            </a:br>
            <a:r>
              <a:rPr lang="en-US" b="1" dirty="0"/>
              <a:t>can help with:</a:t>
            </a:r>
          </a:p>
          <a:p>
            <a:pPr marL="342900" indent="-219075">
              <a:lnSpc>
                <a:spcPct val="110000"/>
              </a:lnSpc>
              <a:buFont typeface="Arial" charset="0"/>
              <a:buChar char="•"/>
            </a:pPr>
            <a:r>
              <a:rPr lang="en-US" b="1" dirty="0"/>
              <a:t>Expenses: </a:t>
            </a:r>
            <a:r>
              <a:rPr lang="en-US" dirty="0"/>
              <a:t>AmeriHealth Caritas Delaware will pay for testing fees. </a:t>
            </a:r>
          </a:p>
          <a:p>
            <a:pPr marL="342900" indent="-219075">
              <a:lnSpc>
                <a:spcPct val="110000"/>
              </a:lnSpc>
              <a:buFont typeface="Arial" charset="0"/>
              <a:buChar char="•"/>
            </a:pPr>
            <a:r>
              <a:rPr lang="en-US" b="1" dirty="0"/>
              <a:t>Coaching: </a:t>
            </a:r>
            <a:r>
              <a:rPr lang="en-US" dirty="0"/>
              <a:t>Once you enroll in </a:t>
            </a:r>
            <a:br>
              <a:rPr lang="en-US" dirty="0"/>
            </a:br>
            <a:r>
              <a:rPr lang="en-US" dirty="0"/>
              <a:t>GED preparation classes, a </a:t>
            </a:r>
            <a:br>
              <a:rPr lang="en-US" dirty="0"/>
            </a:br>
            <a:r>
              <a:rPr lang="en-US" dirty="0"/>
              <a:t>program coach will work with </a:t>
            </a:r>
            <a:br>
              <a:rPr lang="en-US" dirty="0"/>
            </a:br>
            <a:r>
              <a:rPr lang="en-US" dirty="0"/>
              <a:t>you every step of the way.</a:t>
            </a:r>
          </a:p>
          <a:p>
            <a:pPr>
              <a:lnSpc>
                <a:spcPct val="110000"/>
              </a:lnSpc>
            </a:pPr>
            <a:r>
              <a:rPr lang="en-US" b="1" dirty="0"/>
              <a:t>What to do next:</a:t>
            </a:r>
          </a:p>
          <a:p>
            <a:pPr>
              <a:lnSpc>
                <a:spcPct val="110000"/>
              </a:lnSpc>
            </a:pPr>
            <a:r>
              <a:rPr lang="en-US" dirty="0"/>
              <a:t>Call the Rapid Response and </a:t>
            </a:r>
            <a:br>
              <a:rPr lang="en-US" dirty="0"/>
            </a:br>
            <a:r>
              <a:rPr lang="en-US" dirty="0"/>
              <a:t>Outreach Team at </a:t>
            </a:r>
            <a:r>
              <a:rPr lang="en-US" b="1" dirty="0"/>
              <a:t>1-844-623-7090</a:t>
            </a:r>
            <a:r>
              <a:rPr lang="en-US" dirty="0"/>
              <a:t>, </a:t>
            </a:r>
            <a:br>
              <a:rPr lang="en-US" dirty="0"/>
            </a:br>
            <a:r>
              <a:rPr lang="en-US" dirty="0"/>
              <a:t>and ask for more information.</a:t>
            </a:r>
          </a:p>
        </p:txBody>
      </p:sp>
      <p:pic>
        <p:nvPicPr>
          <p:cNvPr id="7" name="Picture Placeholder 6"/>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22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Programs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34</a:t>
            </a:fld>
            <a:endParaRPr lang="en-US" dirty="0"/>
          </a:p>
        </p:txBody>
      </p:sp>
      <p:sp>
        <p:nvSpPr>
          <p:cNvPr id="11" name="Text Placeholder 10"/>
          <p:cNvSpPr>
            <a:spLocks noGrp="1"/>
          </p:cNvSpPr>
          <p:nvPr>
            <p:ph type="body" sz="quarter" idx="12"/>
          </p:nvPr>
        </p:nvSpPr>
        <p:spPr/>
        <p:txBody>
          <a:bodyPr/>
          <a:lstStyle/>
          <a:p>
            <a:r>
              <a:rPr lang="en-US" sz="2400" b="1" dirty="0"/>
              <a:t>Healthy Hoops – </a:t>
            </a:r>
            <a:br>
              <a:rPr lang="en-US" sz="2400" dirty="0"/>
            </a:br>
            <a:r>
              <a:rPr lang="en-US" sz="2400" dirty="0"/>
              <a:t>an asthma education program </a:t>
            </a:r>
            <a:br>
              <a:rPr lang="en-US" sz="2400" dirty="0"/>
            </a:br>
            <a:r>
              <a:rPr lang="en-US" sz="2400" dirty="0"/>
              <a:t>that focuses on basketball and </a:t>
            </a:r>
            <a:br>
              <a:rPr lang="en-US" sz="2400" dirty="0"/>
            </a:br>
            <a:r>
              <a:rPr lang="en-US" sz="2400" dirty="0"/>
              <a:t>healthy activity to manage asthma. </a:t>
            </a:r>
          </a:p>
          <a:p>
            <a:endParaRPr lang="en-US" sz="2400" dirty="0"/>
          </a:p>
          <a:p>
            <a:endParaRPr lang="en-US" sz="2400" dirty="0"/>
          </a:p>
          <a:p>
            <a:r>
              <a:rPr lang="en-US" sz="2400" b="1" dirty="0"/>
              <a:t>Community Baby Showers – </a:t>
            </a:r>
            <a:br>
              <a:rPr lang="en-US" sz="2400" dirty="0"/>
            </a:br>
            <a:r>
              <a:rPr lang="en-US" sz="2400" dirty="0"/>
              <a:t>free prenatal information hosted </a:t>
            </a:r>
            <a:br>
              <a:rPr lang="en-US" sz="2400" dirty="0"/>
            </a:br>
            <a:r>
              <a:rPr lang="en-US" sz="2400" dirty="0"/>
              <a:t>by the Bright Start program for </a:t>
            </a:r>
            <a:br>
              <a:rPr lang="en-US" sz="2400" dirty="0"/>
            </a:br>
            <a:r>
              <a:rPr lang="en-US" sz="2400" dirty="0"/>
              <a:t>expecting and new mothers. </a:t>
            </a:r>
          </a:p>
          <a:p>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1870" y="1623060"/>
            <a:ext cx="2552379" cy="1940695"/>
          </a:xfrm>
          <a:prstGeom prst="rect">
            <a:avLst/>
          </a:prstGeom>
        </p:spPr>
      </p:pic>
      <p:pic>
        <p:nvPicPr>
          <p:cNvPr id="12" name="Picture 11">
            <a:extLst>
              <a:ext uri="{FF2B5EF4-FFF2-40B4-BE49-F238E27FC236}">
                <a16:creationId xmlns:a16="http://schemas.microsoft.com/office/drawing/2014/main" id="{2D8AD369-A4C3-F343-B185-158007AEE3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61869" y="4552715"/>
            <a:ext cx="2552379" cy="1172546"/>
          </a:xfrm>
          <a:prstGeom prst="rect">
            <a:avLst/>
          </a:prstGeom>
        </p:spPr>
      </p:pic>
    </p:spTree>
    <p:extLst>
      <p:ext uri="{BB962C8B-B14F-4D97-AF65-F5344CB8AC3E}">
        <p14:creationId xmlns:p14="http://schemas.microsoft.com/office/powerpoint/2010/main" val="244186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30C46-3655-841D-5481-B200F6842318}"/>
              </a:ext>
            </a:extLst>
          </p:cNvPr>
          <p:cNvSpPr>
            <a:spLocks noGrp="1"/>
          </p:cNvSpPr>
          <p:nvPr>
            <p:ph type="title"/>
          </p:nvPr>
        </p:nvSpPr>
        <p:spPr>
          <a:xfrm>
            <a:off x="457202" y="509637"/>
            <a:ext cx="6495066" cy="800099"/>
          </a:xfrm>
        </p:spPr>
        <p:txBody>
          <a:bodyPr/>
          <a:lstStyle/>
          <a:p>
            <a:r>
              <a:rPr lang="en-US" dirty="0"/>
              <a:t>Member Advisory Committee</a:t>
            </a:r>
          </a:p>
        </p:txBody>
      </p:sp>
      <p:sp>
        <p:nvSpPr>
          <p:cNvPr id="3" name="Footer Placeholder 2">
            <a:extLst>
              <a:ext uri="{FF2B5EF4-FFF2-40B4-BE49-F238E27FC236}">
                <a16:creationId xmlns:a16="http://schemas.microsoft.com/office/drawing/2014/main" id="{B5D6F5FE-FC7C-C942-F8A4-D20F3D1B5764}"/>
              </a:ext>
            </a:extLst>
          </p:cNvPr>
          <p:cNvSpPr>
            <a:spLocks noGrp="1"/>
          </p:cNvSpPr>
          <p:nvPr>
            <p:ph type="ftr" sz="quarter" idx="10"/>
          </p:nvPr>
        </p:nvSpPr>
        <p:spPr/>
        <p:txBody>
          <a:bodyPr/>
          <a:lstStyle/>
          <a:p>
            <a:r>
              <a:rPr lang="en-US"/>
              <a:t>AmeriHealth Caritas Delaware</a:t>
            </a:r>
            <a:endParaRPr lang="en-US" dirty="0"/>
          </a:p>
        </p:txBody>
      </p:sp>
      <p:sp>
        <p:nvSpPr>
          <p:cNvPr id="4" name="Slide Number Placeholder 3">
            <a:extLst>
              <a:ext uri="{FF2B5EF4-FFF2-40B4-BE49-F238E27FC236}">
                <a16:creationId xmlns:a16="http://schemas.microsoft.com/office/drawing/2014/main" id="{1528F173-EE1D-0D8C-3AFE-60EA286C972A}"/>
              </a:ext>
            </a:extLst>
          </p:cNvPr>
          <p:cNvSpPr>
            <a:spLocks noGrp="1"/>
          </p:cNvSpPr>
          <p:nvPr>
            <p:ph type="sldNum" sz="quarter" idx="11"/>
          </p:nvPr>
        </p:nvSpPr>
        <p:spPr/>
        <p:txBody>
          <a:bodyPr/>
          <a:lstStyle/>
          <a:p>
            <a:fld id="{20332274-F28D-1B47-8F4B-7D312FE1D572}" type="slidenum">
              <a:rPr lang="en-US" smtClean="0"/>
              <a:pPr/>
              <a:t>35</a:t>
            </a:fld>
            <a:endParaRPr lang="en-US" dirty="0"/>
          </a:p>
        </p:txBody>
      </p:sp>
      <p:sp>
        <p:nvSpPr>
          <p:cNvPr id="5" name="Content Placeholder 4">
            <a:extLst>
              <a:ext uri="{FF2B5EF4-FFF2-40B4-BE49-F238E27FC236}">
                <a16:creationId xmlns:a16="http://schemas.microsoft.com/office/drawing/2014/main" id="{6F36CEBC-1B50-0DAC-87D9-634A560D3AF8}"/>
              </a:ext>
            </a:extLst>
          </p:cNvPr>
          <p:cNvSpPr>
            <a:spLocks noGrp="1"/>
          </p:cNvSpPr>
          <p:nvPr>
            <p:ph sz="quarter" idx="12"/>
          </p:nvPr>
        </p:nvSpPr>
        <p:spPr/>
        <p:txBody>
          <a:bodyPr>
            <a:normAutofit lnSpcReduction="10000"/>
          </a:bodyPr>
          <a:lstStyle/>
          <a:p>
            <a:r>
              <a:rPr lang="en-US" sz="2400" b="1" dirty="0"/>
              <a:t>Member Advisory Council meetings allow us to hear from you about how to improve our benefits and services.</a:t>
            </a:r>
          </a:p>
          <a:p>
            <a:r>
              <a:rPr lang="en-US" sz="2400" dirty="0"/>
              <a:t>In these sessions, members, providers, community organizations, and member advocates provide feedback on our benefits and services. </a:t>
            </a:r>
          </a:p>
          <a:p>
            <a:r>
              <a:rPr lang="en-US" sz="2400" dirty="0"/>
              <a:t>You can discuss any issues with a broader community at the MAC meeting. This is your chance to comment on how well we are doing. You are welcome to voice any questions or concerns you may have regarding the delivery of services. Collectively, we share ideas and discuss ways to improve:</a:t>
            </a:r>
            <a:endParaRPr lang="en-US" sz="2400" b="1" dirty="0"/>
          </a:p>
          <a:p>
            <a:pPr marL="342900" indent="-342900">
              <a:buFont typeface="Arial" panose="020B0604020202020204" pitchFamily="34" charset="0"/>
              <a:buChar char="•"/>
            </a:pPr>
            <a:r>
              <a:rPr lang="en-US" sz="2400" dirty="0"/>
              <a:t>Value-added benefits, such as vision and obtaining your GED</a:t>
            </a:r>
          </a:p>
          <a:p>
            <a:pPr marL="342900" indent="-342900">
              <a:buFont typeface="Arial" panose="020B0604020202020204" pitchFamily="34" charset="0"/>
              <a:buChar char="•"/>
            </a:pPr>
            <a:r>
              <a:rPr lang="en-US" sz="2400" dirty="0"/>
              <a:t>Member materials for better understanding</a:t>
            </a:r>
          </a:p>
          <a:p>
            <a:pPr marL="342900" indent="-342900">
              <a:buFont typeface="Arial" panose="020B0604020202020204" pitchFamily="34" charset="0"/>
              <a:buChar char="•"/>
            </a:pPr>
            <a:r>
              <a:rPr lang="en-US" sz="2400" dirty="0"/>
              <a:t>Connecting members to community resources</a:t>
            </a:r>
          </a:p>
          <a:p>
            <a:endParaRPr lang="en-US" dirty="0"/>
          </a:p>
        </p:txBody>
      </p:sp>
    </p:spTree>
    <p:extLst>
      <p:ext uri="{BB962C8B-B14F-4D97-AF65-F5344CB8AC3E}">
        <p14:creationId xmlns:p14="http://schemas.microsoft.com/office/powerpoint/2010/main" val="131124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Wellness Center</a:t>
            </a:r>
          </a:p>
        </p:txBody>
      </p:sp>
      <p:sp>
        <p:nvSpPr>
          <p:cNvPr id="3" name="Footer Placeholder 2"/>
          <p:cNvSpPr>
            <a:spLocks noGrp="1"/>
          </p:cNvSpPr>
          <p:nvPr>
            <p:ph type="ftr" sz="quarter" idx="10"/>
          </p:nvPr>
        </p:nvSpPr>
        <p:spPr/>
        <p:txBody>
          <a:bodyPr/>
          <a:lstStyle/>
          <a:p>
            <a:r>
              <a:rPr lang="en-US"/>
              <a:t>AmeriHealth Caritas Delaware</a:t>
            </a:r>
            <a:endParaRPr lang="en-US" dirty="0"/>
          </a:p>
        </p:txBody>
      </p:sp>
      <p:sp>
        <p:nvSpPr>
          <p:cNvPr id="4" name="Slide Number Placeholder 3"/>
          <p:cNvSpPr>
            <a:spLocks noGrp="1"/>
          </p:cNvSpPr>
          <p:nvPr>
            <p:ph type="sldNum" sz="quarter" idx="11"/>
          </p:nvPr>
        </p:nvSpPr>
        <p:spPr/>
        <p:txBody>
          <a:bodyPr/>
          <a:lstStyle/>
          <a:p>
            <a:fld id="{20332274-F28D-1B47-8F4B-7D312FE1D572}" type="slidenum">
              <a:rPr lang="en-US" smtClean="0"/>
              <a:pPr/>
              <a:t>36</a:t>
            </a:fld>
            <a:endParaRPr lang="en-US" dirty="0"/>
          </a:p>
        </p:txBody>
      </p:sp>
      <p:sp>
        <p:nvSpPr>
          <p:cNvPr id="5" name="Content Placeholder 4"/>
          <p:cNvSpPr>
            <a:spLocks noGrp="1"/>
          </p:cNvSpPr>
          <p:nvPr>
            <p:ph sz="quarter" idx="12"/>
          </p:nvPr>
        </p:nvSpPr>
        <p:spPr>
          <a:xfrm>
            <a:off x="457200" y="1714500"/>
            <a:ext cx="4290647" cy="5394397"/>
          </a:xfrm>
        </p:spPr>
        <p:txBody>
          <a:bodyPr>
            <a:normAutofit fontScale="85000" lnSpcReduction="20000"/>
          </a:bodyPr>
          <a:lstStyle/>
          <a:p>
            <a:pPr>
              <a:lnSpc>
                <a:spcPct val="120000"/>
              </a:lnSpc>
            </a:pPr>
            <a:r>
              <a:rPr lang="en-US" sz="1800" dirty="0"/>
              <a:t>The AmeriHealth Caritas Delaware Community Wellness Center is a hub for health and wellness resources and activities in your community. </a:t>
            </a:r>
            <a:br>
              <a:rPr lang="en-US" sz="1800" dirty="0"/>
            </a:br>
            <a:r>
              <a:rPr lang="en-US" sz="1800" dirty="0"/>
              <a:t>It is open to everyone, at no cost to you.* </a:t>
            </a:r>
          </a:p>
          <a:p>
            <a:pPr>
              <a:lnSpc>
                <a:spcPct val="120000"/>
              </a:lnSpc>
            </a:pPr>
            <a:r>
              <a:rPr lang="en-US" sz="1800" b="1" dirty="0"/>
              <a:t>Stop by the community </a:t>
            </a:r>
            <a:br>
              <a:rPr lang="en-US" sz="1800" b="1" dirty="0"/>
            </a:br>
            <a:r>
              <a:rPr lang="en-US" sz="1800" b="1" dirty="0"/>
              <a:t>wellness center for: </a:t>
            </a:r>
          </a:p>
          <a:p>
            <a:pPr marL="342900" indent="-219075">
              <a:lnSpc>
                <a:spcPct val="120000"/>
              </a:lnSpc>
              <a:buFont typeface="Arial" panose="020B0604020202020204" pitchFamily="34" charset="0"/>
              <a:buChar char="•"/>
            </a:pPr>
            <a:r>
              <a:rPr lang="en-US" sz="1800" dirty="0"/>
              <a:t>Special community events. </a:t>
            </a:r>
          </a:p>
          <a:p>
            <a:pPr marL="342900" indent="-219075">
              <a:lnSpc>
                <a:spcPct val="120000"/>
              </a:lnSpc>
              <a:buFont typeface="Arial" panose="020B0604020202020204" pitchFamily="34" charset="0"/>
              <a:buChar char="•"/>
            </a:pPr>
            <a:r>
              <a:rPr lang="en-US" sz="1800" dirty="0"/>
              <a:t>Weight management programs, such as yoga, dance, and fitness classes, healthy cooking demonstrations and more.</a:t>
            </a:r>
          </a:p>
          <a:p>
            <a:pPr marL="342900" indent="-219075">
              <a:lnSpc>
                <a:spcPct val="120000"/>
              </a:lnSpc>
              <a:buFont typeface="Arial" panose="020B0604020202020204" pitchFamily="34" charset="0"/>
              <a:buChar char="•"/>
            </a:pPr>
            <a:r>
              <a:rPr lang="en-US" sz="1800" dirty="0"/>
              <a:t>Free computer access.</a:t>
            </a:r>
          </a:p>
          <a:p>
            <a:pPr marL="342900" indent="-219075">
              <a:lnSpc>
                <a:spcPct val="120000"/>
              </a:lnSpc>
              <a:buFont typeface="Arial" panose="020B0604020202020204" pitchFamily="34" charset="0"/>
              <a:buChar char="•"/>
            </a:pPr>
            <a:r>
              <a:rPr lang="en-US" sz="1800" dirty="0"/>
              <a:t>Telehealth Appointments </a:t>
            </a:r>
          </a:p>
          <a:p>
            <a:pPr marL="342900" indent="-219075">
              <a:lnSpc>
                <a:spcPct val="120000"/>
              </a:lnSpc>
              <a:buFont typeface="Arial" panose="020B0604020202020204" pitchFamily="34" charset="0"/>
              <a:buChar char="•"/>
            </a:pPr>
            <a:r>
              <a:rPr lang="en-US" sz="1800" dirty="0"/>
              <a:t>A play area for children under </a:t>
            </a:r>
            <a:br>
              <a:rPr lang="en-US" sz="1800" dirty="0"/>
            </a:br>
            <a:r>
              <a:rPr lang="en-US" sz="1800" dirty="0"/>
              <a:t>parental supervision. </a:t>
            </a:r>
          </a:p>
          <a:p>
            <a:pPr marL="342900" indent="-219075">
              <a:lnSpc>
                <a:spcPct val="120000"/>
              </a:lnSpc>
              <a:buFont typeface="Arial" panose="020B0604020202020204" pitchFamily="34" charset="0"/>
              <a:buChar char="•"/>
            </a:pPr>
            <a:r>
              <a:rPr lang="en-US" sz="1800" dirty="0"/>
              <a:t>A meeting space for </a:t>
            </a:r>
            <a:br>
              <a:rPr lang="en-US" sz="1800" dirty="0"/>
            </a:br>
            <a:r>
              <a:rPr lang="en-US" sz="1800" dirty="0"/>
              <a:t>business purposes.</a:t>
            </a:r>
          </a:p>
          <a:p>
            <a:pPr marL="342900" indent="-219075">
              <a:lnSpc>
                <a:spcPct val="120000"/>
              </a:lnSpc>
              <a:buFont typeface="Arial" panose="020B0604020202020204" pitchFamily="34" charset="0"/>
              <a:buChar char="•"/>
            </a:pPr>
            <a:r>
              <a:rPr lang="en-US" sz="1800" dirty="0"/>
              <a:t>Food pantry.</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9200" y="1508198"/>
            <a:ext cx="4572000" cy="2815836"/>
          </a:xfrm>
          <a:prstGeom prst="rect">
            <a:avLst/>
          </a:prstGeom>
        </p:spPr>
      </p:pic>
      <p:sp>
        <p:nvSpPr>
          <p:cNvPr id="8" name="TextBox 7"/>
          <p:cNvSpPr txBox="1"/>
          <p:nvPr/>
        </p:nvSpPr>
        <p:spPr>
          <a:xfrm>
            <a:off x="5029200" y="4574932"/>
            <a:ext cx="4290648" cy="1631216"/>
          </a:xfrm>
          <a:prstGeom prst="rect">
            <a:avLst/>
          </a:prstGeom>
          <a:noFill/>
        </p:spPr>
        <p:txBody>
          <a:bodyPr wrap="square" rtlCol="0">
            <a:spAutoFit/>
          </a:bodyPr>
          <a:lstStyle/>
          <a:p>
            <a:r>
              <a:rPr lang="en-US" sz="2000" b="1" dirty="0">
                <a:solidFill>
                  <a:srgbClr val="0070C0"/>
                </a:solidFill>
              </a:rPr>
              <a:t>AmeriHealth Caritas Delaware</a:t>
            </a:r>
          </a:p>
          <a:p>
            <a:r>
              <a:rPr lang="en-US" sz="2000" b="1" dirty="0">
                <a:solidFill>
                  <a:srgbClr val="0070C0"/>
                </a:solidFill>
              </a:rPr>
              <a:t>Community Wellness Center</a:t>
            </a:r>
          </a:p>
          <a:p>
            <a:r>
              <a:rPr lang="en-US" sz="2000" b="1" dirty="0">
                <a:solidFill>
                  <a:srgbClr val="0070C0"/>
                </a:solidFill>
              </a:rPr>
              <a:t>1142 Pulaski Highway, Unit 6A</a:t>
            </a:r>
          </a:p>
          <a:p>
            <a:r>
              <a:rPr lang="en-US" sz="2000" b="1" dirty="0">
                <a:solidFill>
                  <a:srgbClr val="0070C0"/>
                </a:solidFill>
              </a:rPr>
              <a:t>Bear, DE 19701</a:t>
            </a:r>
          </a:p>
          <a:p>
            <a:r>
              <a:rPr lang="en-US" sz="2000" dirty="0">
                <a:solidFill>
                  <a:srgbClr val="0070C0"/>
                </a:solidFill>
              </a:rPr>
              <a:t>(Glendale Plaza Shopping Center)</a:t>
            </a:r>
          </a:p>
        </p:txBody>
      </p:sp>
    </p:spTree>
    <p:extLst>
      <p:ext uri="{BB962C8B-B14F-4D97-AF65-F5344CB8AC3E}">
        <p14:creationId xmlns:p14="http://schemas.microsoft.com/office/powerpoint/2010/main" val="888892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C771-7E3B-2E93-B1C2-80C479A4C16C}"/>
              </a:ext>
            </a:extLst>
          </p:cNvPr>
          <p:cNvSpPr>
            <a:spLocks noGrp="1"/>
          </p:cNvSpPr>
          <p:nvPr>
            <p:ph type="title"/>
          </p:nvPr>
        </p:nvSpPr>
        <p:spPr/>
        <p:txBody>
          <a:bodyPr/>
          <a:lstStyle/>
          <a:p>
            <a:r>
              <a:rPr lang="en-US" dirty="0"/>
              <a:t>Mobile Wellness &amp; Opportunity Center</a:t>
            </a:r>
          </a:p>
        </p:txBody>
      </p:sp>
      <p:sp>
        <p:nvSpPr>
          <p:cNvPr id="3" name="Footer Placeholder 2">
            <a:extLst>
              <a:ext uri="{FF2B5EF4-FFF2-40B4-BE49-F238E27FC236}">
                <a16:creationId xmlns:a16="http://schemas.microsoft.com/office/drawing/2014/main" id="{0FE6A7CE-7A5B-AED7-8165-6EE60822D086}"/>
              </a:ext>
            </a:extLst>
          </p:cNvPr>
          <p:cNvSpPr>
            <a:spLocks noGrp="1"/>
          </p:cNvSpPr>
          <p:nvPr>
            <p:ph type="ftr" sz="quarter" idx="10"/>
          </p:nvPr>
        </p:nvSpPr>
        <p:spPr/>
        <p:txBody>
          <a:bodyPr/>
          <a:lstStyle/>
          <a:p>
            <a:r>
              <a:rPr lang="en-US"/>
              <a:t>AmeriHealth Caritas Delaware</a:t>
            </a:r>
            <a:endParaRPr lang="en-US" dirty="0"/>
          </a:p>
        </p:txBody>
      </p:sp>
      <p:sp>
        <p:nvSpPr>
          <p:cNvPr id="4" name="Slide Number Placeholder 3">
            <a:extLst>
              <a:ext uri="{FF2B5EF4-FFF2-40B4-BE49-F238E27FC236}">
                <a16:creationId xmlns:a16="http://schemas.microsoft.com/office/drawing/2014/main" id="{14CB4D9A-283F-47A6-AC7D-3D5691CEFB35}"/>
              </a:ext>
            </a:extLst>
          </p:cNvPr>
          <p:cNvSpPr>
            <a:spLocks noGrp="1"/>
          </p:cNvSpPr>
          <p:nvPr>
            <p:ph type="sldNum" sz="quarter" idx="11"/>
          </p:nvPr>
        </p:nvSpPr>
        <p:spPr/>
        <p:txBody>
          <a:bodyPr/>
          <a:lstStyle/>
          <a:p>
            <a:fld id="{20332274-F28D-1B47-8F4B-7D312FE1D572}" type="slidenum">
              <a:rPr lang="en-US" smtClean="0"/>
              <a:pPr/>
              <a:t>37</a:t>
            </a:fld>
            <a:endParaRPr lang="en-US" dirty="0"/>
          </a:p>
        </p:txBody>
      </p:sp>
      <p:sp>
        <p:nvSpPr>
          <p:cNvPr id="5" name="Text Placeholder 4">
            <a:extLst>
              <a:ext uri="{FF2B5EF4-FFF2-40B4-BE49-F238E27FC236}">
                <a16:creationId xmlns:a16="http://schemas.microsoft.com/office/drawing/2014/main" id="{4456062C-06A5-76A1-F7DF-0C5C62B34B37}"/>
              </a:ext>
            </a:extLst>
          </p:cNvPr>
          <p:cNvSpPr>
            <a:spLocks noGrp="1"/>
          </p:cNvSpPr>
          <p:nvPr>
            <p:ph type="body" sz="quarter" idx="12"/>
          </p:nvPr>
        </p:nvSpPr>
        <p:spPr>
          <a:xfrm>
            <a:off x="457202" y="1714500"/>
            <a:ext cx="4436076" cy="5143500"/>
          </a:xfrm>
        </p:spPr>
        <p:txBody>
          <a:bodyPr/>
          <a:lstStyle/>
          <a:p>
            <a:r>
              <a:rPr lang="en-US" dirty="0"/>
              <a:t>Our Mobile Wellness &amp; Opportunity Center is a community hub offering:</a:t>
            </a:r>
          </a:p>
          <a:p>
            <a:pPr marL="342900" indent="-342900">
              <a:buFont typeface="Arial" panose="020B0604020202020204" pitchFamily="34" charset="0"/>
              <a:buChar char="•"/>
            </a:pPr>
            <a:r>
              <a:rPr lang="en-US" dirty="0"/>
              <a:t>Health education and screenings</a:t>
            </a:r>
          </a:p>
          <a:p>
            <a:pPr marL="342900" indent="-342900">
              <a:buFont typeface="Arial" panose="020B0604020202020204" pitchFamily="34" charset="0"/>
              <a:buChar char="•"/>
            </a:pPr>
            <a:r>
              <a:rPr lang="en-US" dirty="0"/>
              <a:t>Healthy food demonstrations and classes</a:t>
            </a:r>
          </a:p>
          <a:p>
            <a:pPr marL="342900" indent="-342900">
              <a:buFont typeface="Arial" panose="020B0604020202020204" pitchFamily="34" charset="0"/>
              <a:buChar char="•"/>
            </a:pPr>
            <a:r>
              <a:rPr lang="en-US" dirty="0"/>
              <a:t>Fitness classes</a:t>
            </a:r>
          </a:p>
          <a:p>
            <a:pPr marL="342900" indent="-342900">
              <a:buFont typeface="Arial" panose="020B0604020202020204" pitchFamily="34" charset="0"/>
              <a:buChar char="•"/>
            </a:pPr>
            <a:r>
              <a:rPr lang="en-US" dirty="0"/>
              <a:t>Job readiness events</a:t>
            </a:r>
          </a:p>
          <a:p>
            <a:pPr marL="342900" indent="-342900">
              <a:buFont typeface="Arial" panose="020B0604020202020204" pitchFamily="34" charset="0"/>
              <a:buChar char="•"/>
            </a:pPr>
            <a:r>
              <a:rPr lang="en-US" dirty="0"/>
              <a:t>Baby showers</a:t>
            </a:r>
          </a:p>
          <a:p>
            <a:pPr marL="342900" indent="-342900">
              <a:buFont typeface="Arial" panose="020B0604020202020204" pitchFamily="34" charset="0"/>
              <a:buChar char="•"/>
            </a:pPr>
            <a:r>
              <a:rPr lang="en-US" dirty="0"/>
              <a:t>Training events</a:t>
            </a:r>
          </a:p>
          <a:p>
            <a:pPr marL="342900" indent="-342900">
              <a:buFont typeface="Arial" panose="020B0604020202020204" pitchFamily="34" charset="0"/>
              <a:buChar char="•"/>
            </a:pPr>
            <a:r>
              <a:rPr lang="en-US" dirty="0"/>
              <a:t>And much more!</a:t>
            </a:r>
          </a:p>
          <a:p>
            <a:r>
              <a:rPr lang="en-US" dirty="0"/>
              <a:t>To learn more, visit the AmeriHealth Caritas Delaware website.</a:t>
            </a:r>
          </a:p>
          <a:p>
            <a:endParaRPr lang="en-US" dirty="0"/>
          </a:p>
          <a:p>
            <a:endParaRPr lang="en-US" dirty="0"/>
          </a:p>
        </p:txBody>
      </p:sp>
      <p:pic>
        <p:nvPicPr>
          <p:cNvPr id="1026" name="Picture 2" descr="Mobile Wellness &amp; Opportunity Center">
            <a:extLst>
              <a:ext uri="{FF2B5EF4-FFF2-40B4-BE49-F238E27FC236}">
                <a16:creationId xmlns:a16="http://schemas.microsoft.com/office/drawing/2014/main" id="{419612C4-FDE2-B7E9-01FB-E4520F5FA655}"/>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716462" y="2266950"/>
            <a:ext cx="5110060" cy="3238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320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9144000" cy="6568068"/>
          </a:xfrm>
        </p:spPr>
        <p:txBody>
          <a:bodyPr anchor="ctr" anchorCtr="0"/>
          <a:lstStyle/>
          <a:p>
            <a:r>
              <a:rPr lang="en-US" dirty="0"/>
              <a:t>Important Contacts</a:t>
            </a:r>
          </a:p>
        </p:txBody>
      </p:sp>
    </p:spTree>
    <p:extLst>
      <p:ext uri="{BB962C8B-B14F-4D97-AF65-F5344CB8AC3E}">
        <p14:creationId xmlns:p14="http://schemas.microsoft.com/office/powerpoint/2010/main" val="1498063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Grievances and Appeals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39</a:t>
            </a:fld>
            <a:endParaRPr lang="en-US" dirty="0"/>
          </a:p>
        </p:txBody>
      </p:sp>
      <p:sp>
        <p:nvSpPr>
          <p:cNvPr id="5" name="Content Placeholder 4"/>
          <p:cNvSpPr>
            <a:spLocks noGrp="1"/>
          </p:cNvSpPr>
          <p:nvPr>
            <p:ph sz="quarter" idx="12"/>
          </p:nvPr>
        </p:nvSpPr>
        <p:spPr/>
        <p:txBody>
          <a:bodyPr>
            <a:noAutofit/>
          </a:bodyPr>
          <a:lstStyle/>
          <a:p>
            <a:pPr>
              <a:lnSpc>
                <a:spcPct val="110000"/>
              </a:lnSpc>
            </a:pPr>
            <a:r>
              <a:rPr lang="en-US" dirty="0"/>
              <a:t>We want you to be happy with AmeriHealth Caritas Delaware and your health care providers. If you have questions or concerns about AmeriHealth Caritas Delaware benefits or services, you can call Member Services. We can help with questions and concerns. If we cannot immediately resolve your questions or concerns, we will investigate the issue and respond within 30 days. </a:t>
            </a:r>
          </a:p>
          <a:p>
            <a:pPr>
              <a:lnSpc>
                <a:spcPct val="110000"/>
              </a:lnSpc>
            </a:pPr>
            <a:r>
              <a:rPr lang="en-US" sz="2400" b="1" dirty="0"/>
              <a:t>Grievance system*</a:t>
            </a:r>
          </a:p>
          <a:p>
            <a:pPr>
              <a:lnSpc>
                <a:spcPct val="110000"/>
              </a:lnSpc>
            </a:pPr>
            <a:r>
              <a:rPr lang="en-US" b="1" dirty="0"/>
              <a:t>Depending on the circumstance, members can take the following steps:</a:t>
            </a:r>
          </a:p>
          <a:p>
            <a:pPr marL="342900" indent="-219075">
              <a:lnSpc>
                <a:spcPct val="110000"/>
              </a:lnSpc>
              <a:buFont typeface="Arial" charset="0"/>
              <a:buChar char="•"/>
            </a:pPr>
            <a:r>
              <a:rPr lang="en-US" dirty="0"/>
              <a:t>Submit a grievance (complaint) to AmeriHealth Caritas Delaware.</a:t>
            </a:r>
          </a:p>
          <a:p>
            <a:pPr marL="342900" indent="-219075">
              <a:lnSpc>
                <a:spcPct val="110000"/>
              </a:lnSpc>
              <a:buFont typeface="Arial" charset="0"/>
              <a:buChar char="•"/>
            </a:pPr>
            <a:r>
              <a:rPr lang="en-US" dirty="0"/>
              <a:t>Appeal a decision AmeriHealth Caritas Delaware has made to deny or limit services.</a:t>
            </a:r>
          </a:p>
          <a:p>
            <a:pPr marL="342900" indent="-219075">
              <a:lnSpc>
                <a:spcPct val="110000"/>
              </a:lnSpc>
              <a:buFont typeface="Arial" charset="0"/>
              <a:buChar char="•"/>
            </a:pPr>
            <a:r>
              <a:rPr lang="en-US" dirty="0"/>
              <a:t>Request a State Fair Hearing if you are dissatisfied with an appeal decision by AmeriHealth Caritas Delaware. </a:t>
            </a:r>
          </a:p>
        </p:txBody>
      </p:sp>
      <p:sp>
        <p:nvSpPr>
          <p:cNvPr id="6" name="Rectangle 5"/>
          <p:cNvSpPr/>
          <p:nvPr/>
        </p:nvSpPr>
        <p:spPr>
          <a:xfrm>
            <a:off x="457200" y="6998568"/>
            <a:ext cx="9144000" cy="225126"/>
          </a:xfrm>
          <a:prstGeom prst="rect">
            <a:avLst/>
          </a:prstGeom>
        </p:spPr>
        <p:txBody>
          <a:bodyPr wrap="square" lIns="0" tIns="0" bIns="0">
            <a:spAutoFit/>
          </a:bodyPr>
          <a:lstStyle/>
          <a:p>
            <a:pPr>
              <a:lnSpc>
                <a:spcPct val="110000"/>
              </a:lnSpc>
              <a:spcBef>
                <a:spcPts val="1800"/>
              </a:spcBef>
            </a:pPr>
            <a:r>
              <a:rPr lang="en-US" sz="1400" dirty="0"/>
              <a:t>* Please refer to your Member Handbook for the complete description of the grievances and appeals process.</a:t>
            </a:r>
          </a:p>
        </p:txBody>
      </p:sp>
    </p:spTree>
    <p:extLst>
      <p:ext uri="{BB962C8B-B14F-4D97-AF65-F5344CB8AC3E}">
        <p14:creationId xmlns:p14="http://schemas.microsoft.com/office/powerpoint/2010/main" val="139221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Rights (continued)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a:t>
            </a:fld>
            <a:endParaRPr lang="en-US" dirty="0"/>
          </a:p>
        </p:txBody>
      </p:sp>
      <p:sp>
        <p:nvSpPr>
          <p:cNvPr id="5" name="Text Placeholder 4"/>
          <p:cNvSpPr>
            <a:spLocks noGrp="1"/>
          </p:cNvSpPr>
          <p:nvPr>
            <p:ph type="body" sz="quarter" idx="12"/>
          </p:nvPr>
        </p:nvSpPr>
        <p:spPr/>
        <p:txBody>
          <a:bodyPr anchor="t" anchorCtr="0">
            <a:normAutofit fontScale="92500" lnSpcReduction="20000"/>
          </a:bodyPr>
          <a:lstStyle/>
          <a:p>
            <a:pPr>
              <a:lnSpc>
                <a:spcPct val="120000"/>
              </a:lnSpc>
            </a:pPr>
            <a:r>
              <a:rPr lang="en-US" b="1" dirty="0"/>
              <a:t>You also have the right to:</a:t>
            </a:r>
          </a:p>
          <a:p>
            <a:pPr marL="342900" indent="-219075">
              <a:lnSpc>
                <a:spcPct val="120000"/>
              </a:lnSpc>
              <a:buFont typeface="Arial" charset="0"/>
              <a:buChar char="•"/>
            </a:pPr>
            <a:r>
              <a:rPr lang="en-US" dirty="0"/>
              <a:t>Make a grievance (complaint) about AmeriHealth Caritas Delaware or the care provided to you, and receive an answer.</a:t>
            </a:r>
          </a:p>
          <a:p>
            <a:pPr marL="342900" indent="-219075">
              <a:lnSpc>
                <a:spcPct val="120000"/>
              </a:lnSpc>
              <a:buFont typeface="Arial" charset="0"/>
              <a:buChar char="•"/>
            </a:pPr>
            <a:r>
              <a:rPr lang="en-US" dirty="0"/>
              <a:t>Request an appeal if you believe AmeriHealth Caritas Delaware was </a:t>
            </a:r>
            <a:br>
              <a:rPr lang="en-US" dirty="0"/>
            </a:br>
            <a:r>
              <a:rPr lang="en-US" dirty="0"/>
              <a:t>wrong in denying, reducing, or stopping </a:t>
            </a:r>
            <a:br>
              <a:rPr lang="en-US" dirty="0"/>
            </a:br>
            <a:r>
              <a:rPr lang="en-US" dirty="0"/>
              <a:t>a service or item. If you disagree with </a:t>
            </a:r>
            <a:br>
              <a:rPr lang="en-US" dirty="0"/>
            </a:br>
            <a:r>
              <a:rPr lang="en-US" dirty="0"/>
              <a:t>the appeal outcome, you may request </a:t>
            </a:r>
            <a:br>
              <a:rPr lang="en-US" dirty="0"/>
            </a:br>
            <a:r>
              <a:rPr lang="en-US" dirty="0"/>
              <a:t>a State Fair Hearing from the state. </a:t>
            </a:r>
          </a:p>
          <a:p>
            <a:pPr marL="342900" indent="-219075">
              <a:lnSpc>
                <a:spcPct val="120000"/>
              </a:lnSpc>
              <a:buFont typeface="Arial" charset="0"/>
              <a:buChar char="•"/>
            </a:pPr>
            <a:r>
              <a:rPr lang="en-US" dirty="0"/>
              <a:t>Be treated no differently by providers </a:t>
            </a:r>
            <a:br>
              <a:rPr lang="en-US" dirty="0"/>
            </a:br>
            <a:r>
              <a:rPr lang="en-US" dirty="0"/>
              <a:t>or by AmeriHealth Caritas Delaware </a:t>
            </a:r>
            <a:br>
              <a:rPr lang="en-US" dirty="0"/>
            </a:br>
            <a:r>
              <a:rPr lang="en-US" dirty="0"/>
              <a:t>for exercising your rights.</a:t>
            </a:r>
          </a:p>
          <a:p>
            <a:pPr>
              <a:lnSpc>
                <a:spcPct val="120000"/>
              </a:lnSpc>
            </a:pPr>
            <a:r>
              <a:rPr lang="en-US" b="1" dirty="0">
                <a:solidFill>
                  <a:srgbClr val="0070C0"/>
                </a:solidFill>
              </a:rPr>
              <a:t>All of your rights are listed in the </a:t>
            </a:r>
            <a:br>
              <a:rPr lang="en-US" b="1" dirty="0">
                <a:solidFill>
                  <a:srgbClr val="0070C0"/>
                </a:solidFill>
              </a:rPr>
            </a:br>
            <a:r>
              <a:rPr lang="en-US" b="1" dirty="0">
                <a:solidFill>
                  <a:srgbClr val="0070C0"/>
                </a:solidFill>
              </a:rPr>
              <a:t>Member Handbook.</a:t>
            </a:r>
            <a:endParaRPr lang="en-US" dirty="0">
              <a:solidFill>
                <a:srgbClr val="0070C0"/>
              </a:solidFill>
            </a:endParaRPr>
          </a:p>
        </p:txBody>
      </p:sp>
      <p:pic>
        <p:nvPicPr>
          <p:cNvPr id="7" name="Picture Placeholder 6"/>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23380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Managed</a:t>
            </a:r>
            <a:r>
              <a:rPr lang="en-US" dirty="0">
                <a:solidFill>
                  <a:srgbClr val="FF0000"/>
                </a:solidFill>
              </a:rPr>
              <a:t> </a:t>
            </a:r>
            <a:r>
              <a:rPr lang="en-US" dirty="0"/>
              <a:t>Care Ombudsman</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40</a:t>
            </a:fld>
            <a:endParaRPr lang="en-US" dirty="0"/>
          </a:p>
        </p:txBody>
      </p:sp>
      <p:sp>
        <p:nvSpPr>
          <p:cNvPr id="5" name="Content Placeholder 4"/>
          <p:cNvSpPr>
            <a:spLocks noGrp="1"/>
          </p:cNvSpPr>
          <p:nvPr>
            <p:ph sz="quarter" idx="12"/>
          </p:nvPr>
        </p:nvSpPr>
        <p:spPr/>
        <p:txBody>
          <a:bodyPr/>
          <a:lstStyle/>
          <a:p>
            <a:pPr>
              <a:lnSpc>
                <a:spcPct val="110000"/>
              </a:lnSpc>
            </a:pPr>
            <a:r>
              <a:rPr lang="en-US" dirty="0"/>
              <a:t>For members receiving long-term care services and supports (LTSS), the Delaware Department of Health and Social Services (DHSS) advocates for residents living in</a:t>
            </a:r>
            <a:br>
              <a:rPr lang="en-US" dirty="0"/>
            </a:br>
            <a:r>
              <a:rPr lang="en-US" dirty="0"/>
              <a:t>long-term care facilities, as well as those who live at home and receive home- and community-based services. </a:t>
            </a:r>
          </a:p>
          <a:p>
            <a:pPr>
              <a:lnSpc>
                <a:spcPct val="110000"/>
              </a:lnSpc>
            </a:pPr>
            <a:r>
              <a:rPr lang="en-US" dirty="0"/>
              <a:t>The Ombudsman investigates and resolves complaints. </a:t>
            </a:r>
          </a:p>
          <a:p>
            <a:pPr>
              <a:lnSpc>
                <a:spcPct val="110000"/>
              </a:lnSpc>
            </a:pPr>
            <a:r>
              <a:rPr lang="en-US" b="1" dirty="0"/>
              <a:t>Long-Term Care Ombudsman</a:t>
            </a:r>
            <a:br>
              <a:rPr lang="en-US" dirty="0"/>
            </a:br>
            <a:r>
              <a:rPr lang="en-US" b="1" dirty="0"/>
              <a:t>1-800-223-9074 (TTY 1-302-391-3505)</a:t>
            </a:r>
            <a:br>
              <a:rPr lang="en-US" b="1" dirty="0"/>
            </a:br>
            <a:r>
              <a:rPr lang="en-US" b="1" u="sng" dirty="0">
                <a:solidFill>
                  <a:srgbClr val="FF0000"/>
                </a:solidFill>
                <a:hlinkClick r:id="rId2"/>
              </a:rPr>
              <a:t>delawareadrc@state.de.us</a:t>
            </a:r>
            <a:r>
              <a:rPr lang="en-US" b="1" u="sng" dirty="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598777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Website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41</a:t>
            </a:fld>
            <a:endParaRPr lang="en-US" dirty="0"/>
          </a:p>
        </p:txBody>
      </p:sp>
      <p:sp>
        <p:nvSpPr>
          <p:cNvPr id="6" name="Text Placeholder 5"/>
          <p:cNvSpPr>
            <a:spLocks noGrp="1"/>
          </p:cNvSpPr>
          <p:nvPr>
            <p:ph type="body" sz="quarter" idx="12"/>
          </p:nvPr>
        </p:nvSpPr>
        <p:spPr>
          <a:xfrm>
            <a:off x="457200" y="1714500"/>
            <a:ext cx="4572000" cy="5143500"/>
          </a:xfrm>
        </p:spPr>
        <p:txBody>
          <a:bodyPr anchor="t" anchorCtr="0">
            <a:normAutofit fontScale="92500" lnSpcReduction="10000"/>
          </a:bodyPr>
          <a:lstStyle/>
          <a:p>
            <a:pPr>
              <a:lnSpc>
                <a:spcPct val="110000"/>
              </a:lnSpc>
            </a:pPr>
            <a:r>
              <a:rPr lang="en-US" sz="1800" b="1" dirty="0"/>
              <a:t>Find what you are looking for on our website</a:t>
            </a:r>
            <a:br>
              <a:rPr lang="en-US" sz="1800" b="1" dirty="0"/>
            </a:br>
            <a:r>
              <a:rPr lang="en-US" sz="1800" b="1" dirty="0"/>
              <a:t>at </a:t>
            </a:r>
            <a:r>
              <a:rPr lang="en-US" sz="1800" b="1" dirty="0">
                <a:hlinkClick r:id="rId2"/>
              </a:rPr>
              <a:t>www.amerihealthcaritasde.com</a:t>
            </a:r>
            <a:r>
              <a:rPr lang="en-US" sz="1800" b="1" dirty="0"/>
              <a:t>. You can </a:t>
            </a:r>
            <a:br>
              <a:rPr lang="en-US" sz="1800" b="1" dirty="0"/>
            </a:br>
            <a:r>
              <a:rPr lang="en-US" sz="1800" b="1" dirty="0"/>
              <a:t>learn more about:</a:t>
            </a:r>
          </a:p>
          <a:p>
            <a:pPr marL="342900" indent="-219075">
              <a:lnSpc>
                <a:spcPct val="110000"/>
              </a:lnSpc>
              <a:buFont typeface="Arial" charset="0"/>
              <a:buChar char="•"/>
            </a:pPr>
            <a:r>
              <a:rPr lang="en-US" sz="1800" dirty="0"/>
              <a:t>Benefits and services.</a:t>
            </a:r>
          </a:p>
          <a:p>
            <a:pPr marL="342900" indent="-219075">
              <a:lnSpc>
                <a:spcPct val="110000"/>
              </a:lnSpc>
              <a:spcBef>
                <a:spcPts val="800"/>
              </a:spcBef>
              <a:buFont typeface="Arial" charset="0"/>
              <a:buChar char="•"/>
            </a:pPr>
            <a:r>
              <a:rPr lang="en-US" sz="1800" dirty="0"/>
              <a:t>Health and wellness programs.</a:t>
            </a:r>
          </a:p>
          <a:p>
            <a:pPr marL="342900" indent="-219075">
              <a:lnSpc>
                <a:spcPct val="110000"/>
              </a:lnSpc>
              <a:spcBef>
                <a:spcPts val="800"/>
              </a:spcBef>
              <a:buFont typeface="Arial" charset="0"/>
              <a:buChar char="•"/>
            </a:pPr>
            <a:r>
              <a:rPr lang="en-US" sz="1800" dirty="0"/>
              <a:t>Links to health education.</a:t>
            </a:r>
          </a:p>
          <a:p>
            <a:pPr marL="342900" indent="-219075">
              <a:lnSpc>
                <a:spcPct val="110000"/>
              </a:lnSpc>
              <a:spcBef>
                <a:spcPts val="800"/>
              </a:spcBef>
              <a:buFont typeface="Arial" charset="0"/>
              <a:buChar char="•"/>
            </a:pPr>
            <a:r>
              <a:rPr lang="en-US" sz="1800" dirty="0"/>
              <a:t>Community services.</a:t>
            </a:r>
          </a:p>
          <a:p>
            <a:pPr marL="342900" indent="-219075">
              <a:lnSpc>
                <a:spcPct val="110000"/>
              </a:lnSpc>
              <a:spcBef>
                <a:spcPts val="800"/>
              </a:spcBef>
              <a:buFont typeface="Arial" charset="0"/>
              <a:buChar char="•"/>
            </a:pPr>
            <a:r>
              <a:rPr lang="en-US" sz="1800" dirty="0"/>
              <a:t>Member resources.</a:t>
            </a:r>
          </a:p>
          <a:p>
            <a:pPr marL="342900" indent="-219075">
              <a:lnSpc>
                <a:spcPct val="110000"/>
              </a:lnSpc>
              <a:spcBef>
                <a:spcPts val="800"/>
              </a:spcBef>
              <a:buFont typeface="Arial" charset="0"/>
              <a:buChar char="•"/>
            </a:pPr>
            <a:r>
              <a:rPr lang="en-US" sz="1800" dirty="0"/>
              <a:t>Frequently asked questions.</a:t>
            </a:r>
          </a:p>
          <a:p>
            <a:pPr marL="342900" indent="-219075">
              <a:lnSpc>
                <a:spcPct val="110000"/>
              </a:lnSpc>
              <a:spcBef>
                <a:spcPts val="800"/>
              </a:spcBef>
              <a:buFont typeface="Arial" charset="0"/>
              <a:buChar char="•"/>
            </a:pPr>
            <a:r>
              <a:rPr lang="en-US" sz="1800" dirty="0"/>
              <a:t>Contact information.</a:t>
            </a:r>
          </a:p>
          <a:p>
            <a:pPr marL="342900" indent="-219075">
              <a:lnSpc>
                <a:spcPct val="110000"/>
              </a:lnSpc>
              <a:spcBef>
                <a:spcPts val="800"/>
              </a:spcBef>
              <a:buFont typeface="Arial" charset="0"/>
              <a:buChar char="•"/>
            </a:pPr>
            <a:r>
              <a:rPr lang="en-US" sz="1800" dirty="0"/>
              <a:t>Health Insurance Portability and Accountability Act (HIPAA) Notice of Privacy Practices.</a:t>
            </a:r>
          </a:p>
          <a:p>
            <a:pPr marL="342900" indent="-219075">
              <a:lnSpc>
                <a:spcPct val="110000"/>
              </a:lnSpc>
              <a:spcBef>
                <a:spcPts val="800"/>
              </a:spcBef>
              <a:buFont typeface="Arial" charset="0"/>
              <a:buChar char="•"/>
            </a:pPr>
            <a:r>
              <a:rPr lang="en-US" sz="1800" dirty="0"/>
              <a:t>Member rights and responsibilities.</a:t>
            </a:r>
          </a:p>
          <a:p>
            <a:pPr marL="342900" indent="-219075">
              <a:lnSpc>
                <a:spcPct val="110000"/>
              </a:lnSpc>
              <a:spcBef>
                <a:spcPts val="800"/>
              </a:spcBef>
              <a:buFont typeface="Arial" charset="0"/>
              <a:buChar char="•"/>
            </a:pPr>
            <a:r>
              <a:rPr lang="en-US" sz="1800" dirty="0"/>
              <a:t>Grievances, appeals, and State Fair Hearings.</a:t>
            </a:r>
          </a:p>
          <a:p>
            <a:pPr marL="342900" indent="-219075">
              <a:lnSpc>
                <a:spcPct val="110000"/>
              </a:lnSpc>
              <a:spcBef>
                <a:spcPts val="800"/>
              </a:spcBef>
              <a:buFont typeface="Arial" charset="0"/>
              <a:buChar char="•"/>
            </a:pPr>
            <a:r>
              <a:rPr lang="en-US" sz="1800" dirty="0"/>
              <a:t>Finding a provider or specialist.</a:t>
            </a:r>
          </a:p>
        </p:txBody>
      </p:sp>
      <p:pic>
        <p:nvPicPr>
          <p:cNvPr id="8" name="Picture Placeholder 7"/>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5367147" y="1622528"/>
            <a:ext cx="4234053" cy="3287384"/>
          </a:xfrm>
          <a:prstGeom prst="rect">
            <a:avLst/>
          </a:prstGeom>
          <a:effectLst>
            <a:outerShdw blurRad="63500" sx="101000" sy="101000" algn="ctr" rotWithShape="0">
              <a:prstClr val="black">
                <a:alpha val="21000"/>
              </a:prstClr>
            </a:outerShdw>
          </a:effectLst>
        </p:spPr>
      </p:pic>
    </p:spTree>
    <p:extLst>
      <p:ext uri="{BB962C8B-B14F-4D97-AF65-F5344CB8AC3E}">
        <p14:creationId xmlns:p14="http://schemas.microsoft.com/office/powerpoint/2010/main" val="953667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BC9C-3468-3D4F-84FC-AEA96E1FCF60}"/>
              </a:ext>
            </a:extLst>
          </p:cNvPr>
          <p:cNvSpPr>
            <a:spLocks noGrp="1"/>
          </p:cNvSpPr>
          <p:nvPr>
            <p:ph type="title"/>
          </p:nvPr>
        </p:nvSpPr>
        <p:spPr/>
        <p:txBody>
          <a:bodyPr/>
          <a:lstStyle/>
          <a:p>
            <a:r>
              <a:rPr lang="en-US" dirty="0"/>
              <a:t>Member Website (continued)</a:t>
            </a:r>
          </a:p>
        </p:txBody>
      </p:sp>
      <p:sp>
        <p:nvSpPr>
          <p:cNvPr id="3" name="Footer Placeholder 2">
            <a:extLst>
              <a:ext uri="{FF2B5EF4-FFF2-40B4-BE49-F238E27FC236}">
                <a16:creationId xmlns:a16="http://schemas.microsoft.com/office/drawing/2014/main" id="{F5AA780B-3B5E-CC46-BFEB-50C6A1AF089C}"/>
              </a:ext>
            </a:extLst>
          </p:cNvPr>
          <p:cNvSpPr>
            <a:spLocks noGrp="1"/>
          </p:cNvSpPr>
          <p:nvPr>
            <p:ph type="ftr" sz="quarter" idx="10"/>
          </p:nvPr>
        </p:nvSpPr>
        <p:spPr/>
        <p:txBody>
          <a:bodyPr/>
          <a:lstStyle/>
          <a:p>
            <a:r>
              <a:rPr lang="en-US" dirty="0"/>
              <a:t>AmeriHealth Caritas Delaware</a:t>
            </a:r>
          </a:p>
        </p:txBody>
      </p:sp>
      <p:sp>
        <p:nvSpPr>
          <p:cNvPr id="4" name="Slide Number Placeholder 3">
            <a:extLst>
              <a:ext uri="{FF2B5EF4-FFF2-40B4-BE49-F238E27FC236}">
                <a16:creationId xmlns:a16="http://schemas.microsoft.com/office/drawing/2014/main" id="{465658AA-AA6C-6542-9C7D-49C925D386D6}"/>
              </a:ext>
            </a:extLst>
          </p:cNvPr>
          <p:cNvSpPr>
            <a:spLocks noGrp="1"/>
          </p:cNvSpPr>
          <p:nvPr>
            <p:ph type="sldNum" sz="quarter" idx="11"/>
          </p:nvPr>
        </p:nvSpPr>
        <p:spPr/>
        <p:txBody>
          <a:bodyPr/>
          <a:lstStyle/>
          <a:p>
            <a:fld id="{20332274-F28D-1B47-8F4B-7D312FE1D572}" type="slidenum">
              <a:rPr lang="en-US" smtClean="0"/>
              <a:pPr/>
              <a:t>42</a:t>
            </a:fld>
            <a:endParaRPr lang="en-US" dirty="0"/>
          </a:p>
        </p:txBody>
      </p:sp>
      <p:sp>
        <p:nvSpPr>
          <p:cNvPr id="6" name="Text Placeholder 4">
            <a:extLst>
              <a:ext uri="{FF2B5EF4-FFF2-40B4-BE49-F238E27FC236}">
                <a16:creationId xmlns:a16="http://schemas.microsoft.com/office/drawing/2014/main" id="{47391C42-8F74-EF40-BB22-1721485F5BAA}"/>
              </a:ext>
            </a:extLst>
          </p:cNvPr>
          <p:cNvSpPr txBox="1">
            <a:spLocks/>
          </p:cNvSpPr>
          <p:nvPr/>
        </p:nvSpPr>
        <p:spPr>
          <a:xfrm>
            <a:off x="457201" y="1714500"/>
            <a:ext cx="3966209" cy="5292228"/>
          </a:xfrm>
          <a:prstGeom prst="rect">
            <a:avLst/>
          </a:prstGeom>
        </p:spPr>
        <p:txBody>
          <a:bodyPr vert="horz" lIns="0" tIns="0" rIns="0" bIns="0" rtlCol="0">
            <a:normAutofit/>
          </a:bodyPr>
          <a:lstStyle>
            <a:lvl1pPr marL="0" indent="0" algn="l" defTabSz="1005840" rtl="0" eaLnBrk="1" latinLnBrk="0" hangingPunct="1">
              <a:lnSpc>
                <a:spcPct val="100000"/>
              </a:lnSpc>
              <a:spcBef>
                <a:spcPts val="1200"/>
              </a:spcBef>
              <a:buFont typeface="Arial" panose="020B0604020202020204" pitchFamily="34" charset="0"/>
              <a:buNone/>
              <a:defRPr sz="2000" kern="1200" baseline="0">
                <a:solidFill>
                  <a:schemeClr val="tx1"/>
                </a:solidFill>
                <a:latin typeface="+mn-lt"/>
                <a:ea typeface="+mn-ea"/>
                <a:cs typeface="+mn-cs"/>
              </a:defRPr>
            </a:lvl1pPr>
            <a:lvl2pPr marL="457200" indent="-25146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6858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9144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1430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b="1" dirty="0"/>
              <a:t>Telehealth Services Education</a:t>
            </a:r>
          </a:p>
          <a:p>
            <a:r>
              <a:rPr lang="en-US" sz="1800" dirty="0"/>
              <a:t>Telehealth (sometimes called telemedicine) means you can connect with a provider outside of the office. </a:t>
            </a:r>
            <a:br>
              <a:rPr lang="en-US" sz="1800" dirty="0"/>
            </a:br>
            <a:r>
              <a:rPr lang="en-US" sz="1800" dirty="0"/>
              <a:t>If your primary care physician’s (PCP’s) office is closed or you’re wary of venturing into a public space, ask if you can:</a:t>
            </a:r>
          </a:p>
          <a:p>
            <a:pPr marL="342900" lvl="0" indent="-219075">
              <a:lnSpc>
                <a:spcPct val="120000"/>
              </a:lnSpc>
              <a:buFont typeface="Arial" charset="0"/>
              <a:buChar char="•"/>
            </a:pPr>
            <a:r>
              <a:rPr lang="en-US" sz="1800" dirty="0"/>
              <a:t>Video chat with your PCP through </a:t>
            </a:r>
            <a:br>
              <a:rPr lang="en-US" sz="1800" dirty="0"/>
            </a:br>
            <a:r>
              <a:rPr lang="en-US" sz="1800" dirty="0"/>
              <a:t>a computer, tablet, or smartphone.</a:t>
            </a:r>
          </a:p>
          <a:p>
            <a:pPr marL="342900" lvl="0" indent="-219075">
              <a:lnSpc>
                <a:spcPct val="120000"/>
              </a:lnSpc>
              <a:buFont typeface="Arial" charset="0"/>
              <a:buChar char="•"/>
            </a:pPr>
            <a:r>
              <a:rPr lang="en-US" sz="1800" dirty="0"/>
              <a:t>Text with your PCP through </a:t>
            </a:r>
            <a:br>
              <a:rPr lang="en-US" sz="1800" dirty="0"/>
            </a:br>
            <a:r>
              <a:rPr lang="en-US" sz="1800" dirty="0"/>
              <a:t>a secure web portal.</a:t>
            </a:r>
          </a:p>
          <a:p>
            <a:pPr marL="342900" lvl="0" indent="-219075">
              <a:lnSpc>
                <a:spcPct val="120000"/>
              </a:lnSpc>
              <a:buFont typeface="Arial" charset="0"/>
              <a:buChar char="•"/>
            </a:pPr>
            <a:r>
              <a:rPr lang="en-US" sz="1800" dirty="0"/>
              <a:t>Talk to your PCP by phone.</a:t>
            </a:r>
          </a:p>
        </p:txBody>
      </p:sp>
      <p:pic>
        <p:nvPicPr>
          <p:cNvPr id="12" name="Picture 11" descr="A person holding a baby and a syringe&#10;&#10;Description automatically generated">
            <a:extLst>
              <a:ext uri="{FF2B5EF4-FFF2-40B4-BE49-F238E27FC236}">
                <a16:creationId xmlns:a16="http://schemas.microsoft.com/office/drawing/2014/main" id="{A97ABF5C-8B15-606A-1B48-30981EF1ECE6}"/>
              </a:ext>
            </a:extLst>
          </p:cNvPr>
          <p:cNvPicPr>
            <a:picLocks noChangeAspect="1"/>
          </p:cNvPicPr>
          <p:nvPr/>
        </p:nvPicPr>
        <p:blipFill rotWithShape="1">
          <a:blip r:embed="rId2"/>
          <a:srcRect l="4661" t="50000" r="3543" b="14706"/>
          <a:stretch/>
        </p:blipFill>
        <p:spPr>
          <a:xfrm>
            <a:off x="4138569" y="3800475"/>
            <a:ext cx="5627397" cy="2743200"/>
          </a:xfrm>
          <a:prstGeom prst="rect">
            <a:avLst/>
          </a:prstGeom>
          <a:ln>
            <a:solidFill>
              <a:schemeClr val="tx1"/>
            </a:solidFill>
          </a:ln>
        </p:spPr>
      </p:pic>
      <p:pic>
        <p:nvPicPr>
          <p:cNvPr id="14" name="Picture 13" descr="A screenshot of a medical form&#10;&#10;Description automatically generated">
            <a:extLst>
              <a:ext uri="{FF2B5EF4-FFF2-40B4-BE49-F238E27FC236}">
                <a16:creationId xmlns:a16="http://schemas.microsoft.com/office/drawing/2014/main" id="{C6D8388C-04FD-F783-3B8E-2FCDB2649548}"/>
              </a:ext>
            </a:extLst>
          </p:cNvPr>
          <p:cNvPicPr>
            <a:picLocks noChangeAspect="1"/>
          </p:cNvPicPr>
          <p:nvPr/>
        </p:nvPicPr>
        <p:blipFill rotWithShape="1">
          <a:blip r:embed="rId3"/>
          <a:srcRect l="5565" t="12133" r="59882" b="64093"/>
          <a:stretch/>
        </p:blipFill>
        <p:spPr>
          <a:xfrm>
            <a:off x="4423410" y="1114424"/>
            <a:ext cx="2796540" cy="2439429"/>
          </a:xfrm>
          <a:prstGeom prst="rect">
            <a:avLst/>
          </a:prstGeom>
        </p:spPr>
      </p:pic>
    </p:spTree>
    <p:extLst>
      <p:ext uri="{BB962C8B-B14F-4D97-AF65-F5344CB8AC3E}">
        <p14:creationId xmlns:p14="http://schemas.microsoft.com/office/powerpoint/2010/main" val="2314807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Wellness Resources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43</a:t>
            </a:fld>
            <a:endParaRPr lang="en-US" dirty="0"/>
          </a:p>
        </p:txBody>
      </p:sp>
      <p:sp>
        <p:nvSpPr>
          <p:cNvPr id="6" name="Text Placeholder 5"/>
          <p:cNvSpPr>
            <a:spLocks noGrp="1"/>
          </p:cNvSpPr>
          <p:nvPr>
            <p:ph type="body" sz="quarter" idx="12"/>
          </p:nvPr>
        </p:nvSpPr>
        <p:spPr>
          <a:xfrm>
            <a:off x="457200" y="1699352"/>
            <a:ext cx="3927514" cy="5143500"/>
          </a:xfrm>
        </p:spPr>
        <p:txBody>
          <a:bodyPr anchor="t" anchorCtr="0">
            <a:normAutofit/>
          </a:bodyPr>
          <a:lstStyle/>
          <a:p>
            <a:r>
              <a:rPr lang="en-US" sz="1800" dirty="0"/>
              <a:t>Need help? Visit AmeriHealth Caritas Delaware’s community wellness </a:t>
            </a:r>
            <a:br>
              <a:rPr lang="en-US" sz="1800" dirty="0"/>
            </a:br>
            <a:r>
              <a:rPr lang="en-US" sz="1800" dirty="0"/>
              <a:t>resource directory. </a:t>
            </a:r>
          </a:p>
          <a:p>
            <a:r>
              <a:rPr lang="en-US" sz="1800" dirty="0"/>
              <a:t>Visit </a:t>
            </a:r>
            <a:r>
              <a:rPr lang="en-US" sz="1800" b="1" dirty="0">
                <a:hlinkClick r:id="rId2"/>
              </a:rPr>
              <a:t>www.amerihealthcaritasde.com</a:t>
            </a:r>
            <a:r>
              <a:rPr lang="en-US" sz="1800" dirty="0"/>
              <a:t> </a:t>
            </a:r>
            <a:br>
              <a:rPr lang="en-US" sz="1800" dirty="0"/>
            </a:br>
            <a:r>
              <a:rPr lang="en-US" sz="1800" dirty="0"/>
              <a:t>and click on the </a:t>
            </a:r>
            <a:r>
              <a:rPr lang="en-US" sz="1800" b="1" dirty="0"/>
              <a:t>Wellness Resources </a:t>
            </a:r>
            <a:br>
              <a:rPr lang="en-US" sz="1800" b="1" dirty="0"/>
            </a:br>
            <a:r>
              <a:rPr lang="en-US" sz="1800" dirty="0"/>
              <a:t>link. You do not need a password or </a:t>
            </a:r>
            <a:br>
              <a:rPr lang="en-US" sz="1800" dirty="0"/>
            </a:br>
            <a:r>
              <a:rPr lang="en-US" sz="1800" dirty="0"/>
              <a:t>login information.</a:t>
            </a:r>
          </a:p>
        </p:txBody>
      </p:sp>
      <p:pic>
        <p:nvPicPr>
          <p:cNvPr id="7" name="Picture Placeholder 7">
            <a:extLst>
              <a:ext uri="{FF2B5EF4-FFF2-40B4-BE49-F238E27FC236}">
                <a16:creationId xmlns:a16="http://schemas.microsoft.com/office/drawing/2014/main" id="{1BFBC3AD-9B1B-D74A-A58D-D7280483A3E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4348528" y="1756664"/>
            <a:ext cx="5252673" cy="3203955"/>
          </a:xfrm>
          <a:effectLst>
            <a:outerShdw blurRad="63500" sx="101000" sy="101000" algn="ctr" rotWithShape="0">
              <a:prstClr val="black">
                <a:alpha val="21000"/>
              </a:prstClr>
            </a:outerShdw>
          </a:effectLst>
        </p:spPr>
      </p:pic>
    </p:spTree>
    <p:extLst>
      <p:ext uri="{BB962C8B-B14F-4D97-AF65-F5344CB8AC3E}">
        <p14:creationId xmlns:p14="http://schemas.microsoft.com/office/powerpoint/2010/main" val="2313699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Wellness Resources (continued)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44</a:t>
            </a:fld>
            <a:endParaRPr lang="en-US" dirty="0"/>
          </a:p>
        </p:txBody>
      </p:sp>
      <p:sp>
        <p:nvSpPr>
          <p:cNvPr id="6" name="Text Placeholder 5"/>
          <p:cNvSpPr>
            <a:spLocks noGrp="1"/>
          </p:cNvSpPr>
          <p:nvPr>
            <p:ph type="body" sz="quarter" idx="12"/>
          </p:nvPr>
        </p:nvSpPr>
        <p:spPr>
          <a:xfrm>
            <a:off x="457200" y="1714499"/>
            <a:ext cx="4572000" cy="5600699"/>
          </a:xfrm>
        </p:spPr>
        <p:txBody>
          <a:bodyPr anchor="t" anchorCtr="0">
            <a:noAutofit/>
          </a:bodyPr>
          <a:lstStyle/>
          <a:p>
            <a:r>
              <a:rPr lang="en-US" sz="1800" b="1" dirty="0"/>
              <a:t>The wellness resources directory </a:t>
            </a:r>
            <a:br>
              <a:rPr lang="en-US" sz="1800" b="1" dirty="0"/>
            </a:br>
            <a:r>
              <a:rPr lang="en-US" sz="1800" b="1" dirty="0"/>
              <a:t>includes resources for: </a:t>
            </a:r>
          </a:p>
          <a:p>
            <a:pPr marL="350838" indent="-227013">
              <a:buFont typeface="Arial" panose="020B0604020202020204" pitchFamily="34" charset="0"/>
              <a:buChar char="•"/>
            </a:pPr>
            <a:r>
              <a:rPr lang="en-US" sz="1600" dirty="0"/>
              <a:t>Behavioral health.</a:t>
            </a:r>
          </a:p>
          <a:p>
            <a:pPr marL="350838" indent="-227013">
              <a:buFont typeface="Arial" panose="020B0604020202020204" pitchFamily="34" charset="0"/>
              <a:buChar char="•"/>
            </a:pPr>
            <a:r>
              <a:rPr lang="en-US" sz="1600" dirty="0"/>
              <a:t>Disease management.</a:t>
            </a:r>
          </a:p>
          <a:p>
            <a:pPr marL="350838" indent="-227013">
              <a:buFont typeface="Arial" panose="020B0604020202020204" pitchFamily="34" charset="0"/>
              <a:buChar char="•"/>
            </a:pPr>
            <a:r>
              <a:rPr lang="en-US" sz="1600" dirty="0"/>
              <a:t>Education and training.		</a:t>
            </a:r>
          </a:p>
          <a:p>
            <a:pPr marL="350838" indent="-227013">
              <a:buFont typeface="Arial" panose="020B0604020202020204" pitchFamily="34" charset="0"/>
              <a:buChar char="•"/>
            </a:pPr>
            <a:r>
              <a:rPr lang="en-US" sz="1600" dirty="0"/>
              <a:t>Exercise.</a:t>
            </a:r>
          </a:p>
          <a:p>
            <a:pPr marL="350838" indent="-227013">
              <a:buFont typeface="Arial" panose="020B0604020202020204" pitchFamily="34" charset="0"/>
              <a:buChar char="•"/>
            </a:pPr>
            <a:r>
              <a:rPr lang="en-US" sz="1600" dirty="0"/>
              <a:t>Family care.			</a:t>
            </a:r>
          </a:p>
          <a:p>
            <a:pPr marL="350838" indent="-227013">
              <a:buFont typeface="Arial" panose="020B0604020202020204" pitchFamily="34" charset="0"/>
              <a:buChar char="•"/>
            </a:pPr>
            <a:r>
              <a:rPr lang="en-US" sz="1600" dirty="0"/>
              <a:t>Food and nutrition.</a:t>
            </a:r>
          </a:p>
          <a:p>
            <a:pPr marL="350838" indent="-227013">
              <a:buFont typeface="Arial" panose="020B0604020202020204" pitchFamily="34" charset="0"/>
              <a:buChar char="•"/>
            </a:pPr>
            <a:r>
              <a:rPr lang="en-US" sz="1600" dirty="0"/>
              <a:t>Housing and social services.		</a:t>
            </a:r>
          </a:p>
          <a:p>
            <a:pPr marL="350838" indent="-227013">
              <a:buFont typeface="Arial" panose="020B0604020202020204" pitchFamily="34" charset="0"/>
              <a:buChar char="•"/>
            </a:pPr>
            <a:r>
              <a:rPr lang="en-US" sz="1600" dirty="0"/>
              <a:t>Medical facilities.</a:t>
            </a:r>
          </a:p>
          <a:p>
            <a:pPr marL="350838" indent="-227013">
              <a:buFont typeface="Arial" panose="020B0604020202020204" pitchFamily="34" charset="0"/>
              <a:buChar char="•"/>
            </a:pPr>
            <a:r>
              <a:rPr lang="en-US" sz="1600" dirty="0"/>
              <a:t>Emergency numbers.</a:t>
            </a:r>
          </a:p>
          <a:p>
            <a:pPr lvl="0"/>
            <a:r>
              <a:rPr lang="en-US" sz="1600" dirty="0"/>
              <a:t>You can search for programs by type of activity, location. You will also find contact information for each program and instructions on how to access them.</a:t>
            </a:r>
          </a:p>
        </p:txBody>
      </p:sp>
      <p:pic>
        <p:nvPicPr>
          <p:cNvPr id="10" name="Picture Placeholder 7">
            <a:extLst>
              <a:ext uri="{FF2B5EF4-FFF2-40B4-BE49-F238E27FC236}">
                <a16:creationId xmlns:a16="http://schemas.microsoft.com/office/drawing/2014/main" id="{6F841D80-78F8-FB43-9B01-82214575EBB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4348528" y="1756664"/>
            <a:ext cx="5252673" cy="3203955"/>
          </a:xfrm>
          <a:effectLst>
            <a:outerShdw blurRad="63500" sx="101000" sy="101000" algn="ctr" rotWithShape="0">
              <a:prstClr val="black">
                <a:alpha val="21000"/>
              </a:prstClr>
            </a:outerShdw>
          </a:effectLst>
        </p:spPr>
      </p:pic>
    </p:spTree>
    <p:extLst>
      <p:ext uri="{BB962C8B-B14F-4D97-AF65-F5344CB8AC3E}">
        <p14:creationId xmlns:p14="http://schemas.microsoft.com/office/powerpoint/2010/main" val="3661986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App</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45</a:t>
            </a:fld>
            <a:endParaRPr lang="en-US" dirty="0"/>
          </a:p>
        </p:txBody>
      </p:sp>
      <p:sp>
        <p:nvSpPr>
          <p:cNvPr id="5" name="Text Placeholder 4"/>
          <p:cNvSpPr>
            <a:spLocks noGrp="1"/>
          </p:cNvSpPr>
          <p:nvPr>
            <p:ph type="body" sz="quarter" idx="12"/>
          </p:nvPr>
        </p:nvSpPr>
        <p:spPr>
          <a:xfrm>
            <a:off x="457201" y="1714500"/>
            <a:ext cx="4436076" cy="5292228"/>
          </a:xfrm>
        </p:spPr>
        <p:txBody>
          <a:bodyPr>
            <a:normAutofit fontScale="92500" lnSpcReduction="10000"/>
          </a:bodyPr>
          <a:lstStyle/>
          <a:p>
            <a:pPr>
              <a:lnSpc>
                <a:spcPct val="110000"/>
              </a:lnSpc>
            </a:pPr>
            <a:r>
              <a:rPr lang="en-US" sz="1900" dirty="0"/>
              <a:t>Stay updated on your health care </a:t>
            </a:r>
            <a:br>
              <a:rPr lang="en-US" sz="1900" dirty="0"/>
            </a:br>
            <a:r>
              <a:rPr lang="en-US" sz="1900" dirty="0"/>
              <a:t>information by downloading our </a:t>
            </a:r>
            <a:br>
              <a:rPr lang="en-US" sz="1900" dirty="0"/>
            </a:br>
            <a:r>
              <a:rPr lang="en-US" sz="1900" dirty="0"/>
              <a:t>mobile app to your smartphone.</a:t>
            </a:r>
          </a:p>
          <a:p>
            <a:pPr>
              <a:lnSpc>
                <a:spcPct val="110000"/>
              </a:lnSpc>
            </a:pPr>
            <a:r>
              <a:rPr lang="en-US" sz="1900" b="1" dirty="0"/>
              <a:t>AmeriHealth Caritas Delaware </a:t>
            </a:r>
            <a:br>
              <a:rPr lang="en-US" sz="1900" b="1" dirty="0"/>
            </a:br>
            <a:r>
              <a:rPr lang="en-US" sz="1900" b="1" dirty="0"/>
              <a:t>mobile app can help you: </a:t>
            </a:r>
          </a:p>
          <a:p>
            <a:pPr marL="342900" indent="-219075">
              <a:lnSpc>
                <a:spcPct val="120000"/>
              </a:lnSpc>
              <a:buFont typeface="Arial" charset="0"/>
              <a:buChar char="•"/>
            </a:pPr>
            <a:r>
              <a:rPr lang="en-US" sz="1900" dirty="0"/>
              <a:t>Download your ID card.</a:t>
            </a:r>
          </a:p>
          <a:p>
            <a:pPr marL="342900" indent="-219075">
              <a:lnSpc>
                <a:spcPct val="120000"/>
              </a:lnSpc>
              <a:spcBef>
                <a:spcPts val="0"/>
              </a:spcBef>
              <a:buFont typeface="Arial" charset="0"/>
              <a:buChar char="•"/>
            </a:pPr>
            <a:r>
              <a:rPr lang="en-US" sz="1900" dirty="0"/>
              <a:t>Select a new doctor or specialist.</a:t>
            </a:r>
          </a:p>
          <a:p>
            <a:pPr marL="342900" indent="-219075">
              <a:lnSpc>
                <a:spcPct val="120000"/>
              </a:lnSpc>
              <a:spcBef>
                <a:spcPts val="0"/>
              </a:spcBef>
              <a:buFont typeface="Arial" charset="0"/>
              <a:buChar char="•"/>
            </a:pPr>
            <a:r>
              <a:rPr lang="en-US" sz="1900" dirty="0"/>
              <a:t>Access your medication list.</a:t>
            </a:r>
          </a:p>
          <a:p>
            <a:pPr marL="342900" indent="-219075">
              <a:lnSpc>
                <a:spcPct val="120000"/>
              </a:lnSpc>
              <a:spcBef>
                <a:spcPts val="0"/>
              </a:spcBef>
              <a:buFont typeface="Arial" charset="0"/>
              <a:buChar char="•"/>
            </a:pPr>
            <a:r>
              <a:rPr lang="en-US" sz="1900" dirty="0"/>
              <a:t>Get directions to your appointment.</a:t>
            </a:r>
          </a:p>
          <a:p>
            <a:pPr marL="342900" indent="-219075">
              <a:lnSpc>
                <a:spcPct val="120000"/>
              </a:lnSpc>
              <a:spcBef>
                <a:spcPts val="0"/>
              </a:spcBef>
              <a:buFont typeface="Arial" charset="0"/>
              <a:buChar char="•"/>
            </a:pPr>
            <a:r>
              <a:rPr lang="en-US" sz="1900" dirty="0"/>
              <a:t>Find the phone number for </a:t>
            </a:r>
            <a:br>
              <a:rPr lang="en-US" sz="1900" dirty="0"/>
            </a:br>
            <a:r>
              <a:rPr lang="en-US" sz="1900" dirty="0"/>
              <a:t>AmeriHealth Caritas Delaware.</a:t>
            </a:r>
          </a:p>
          <a:p>
            <a:pPr>
              <a:lnSpc>
                <a:spcPct val="110000"/>
              </a:lnSpc>
            </a:pPr>
            <a:r>
              <a:rPr lang="en-US" sz="1900" b="1" dirty="0"/>
              <a:t>What to do next:</a:t>
            </a:r>
          </a:p>
          <a:p>
            <a:pPr>
              <a:lnSpc>
                <a:spcPct val="110000"/>
              </a:lnSpc>
            </a:pPr>
            <a:r>
              <a:rPr lang="en-US" sz="1900" dirty="0"/>
              <a:t>To get the mobile app, visit the Google</a:t>
            </a:r>
            <a:br>
              <a:rPr lang="en-US" sz="1900" dirty="0"/>
            </a:br>
            <a:r>
              <a:rPr lang="en-US" sz="1900" dirty="0"/>
              <a:t>Play</a:t>
            </a:r>
            <a:r>
              <a:rPr lang="en-US" sz="1900" baseline="30000" dirty="0"/>
              <a:t>TM</a:t>
            </a:r>
            <a:r>
              <a:rPr lang="en-US" sz="1900" dirty="0"/>
              <a:t> store or Apple App Store.® The mobile app is available for iPhone and Android smartphones. Or text </a:t>
            </a:r>
            <a:r>
              <a:rPr lang="en-US" sz="1900" b="1" dirty="0"/>
              <a:t>“app” </a:t>
            </a:r>
            <a:r>
              <a:rPr lang="en-US" sz="1900" dirty="0"/>
              <a:t>to </a:t>
            </a:r>
            <a:r>
              <a:rPr lang="en-US" sz="1900" b="1" dirty="0"/>
              <a:t>85886</a:t>
            </a:r>
            <a:r>
              <a:rPr lang="en-US" sz="1900" dirty="0"/>
              <a:t>.</a:t>
            </a:r>
          </a:p>
        </p:txBody>
      </p:sp>
      <p:pic>
        <p:nvPicPr>
          <p:cNvPr id="7" name="Picture Placeholder 7"/>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a:stretch/>
        </p:blipFill>
        <p:spPr>
          <a:xfrm>
            <a:off x="5167801" y="1714500"/>
            <a:ext cx="4431323" cy="5143500"/>
          </a:xfrm>
        </p:spPr>
      </p:pic>
    </p:spTree>
    <p:extLst>
      <p:ext uri="{BB962C8B-B14F-4D97-AF65-F5344CB8AC3E}">
        <p14:creationId xmlns:p14="http://schemas.microsoft.com/office/powerpoint/2010/main" val="1944701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of Delaware Contacts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46</a:t>
            </a:fld>
            <a:endParaRPr lang="en-US" dirty="0"/>
          </a:p>
        </p:txBody>
      </p:sp>
      <p:sp>
        <p:nvSpPr>
          <p:cNvPr id="5" name="Text Placeholder 4"/>
          <p:cNvSpPr>
            <a:spLocks noGrp="1"/>
          </p:cNvSpPr>
          <p:nvPr>
            <p:ph sz="quarter" idx="12"/>
          </p:nvPr>
        </p:nvSpPr>
        <p:spPr>
          <a:xfrm>
            <a:off x="457200" y="1714500"/>
            <a:ext cx="9144000" cy="5463540"/>
          </a:xfrm>
        </p:spPr>
        <p:txBody>
          <a:bodyPr>
            <a:normAutofit fontScale="92500" lnSpcReduction="10000"/>
          </a:bodyPr>
          <a:lstStyle/>
          <a:p>
            <a:pPr marL="236538" indent="-236538">
              <a:lnSpc>
                <a:spcPct val="120000"/>
              </a:lnSpc>
              <a:buFont typeface="Arial" charset="0"/>
              <a:buChar char="•"/>
            </a:pPr>
            <a:r>
              <a:rPr lang="en-US" sz="2400" dirty="0"/>
              <a:t>Health Benefits Manager for Enrollment — </a:t>
            </a:r>
            <a:r>
              <a:rPr lang="en-US" sz="2400" b="1" dirty="0"/>
              <a:t>1-800-996-9969</a:t>
            </a:r>
            <a:r>
              <a:rPr lang="en-US" sz="2400" dirty="0"/>
              <a:t>.</a:t>
            </a:r>
          </a:p>
          <a:p>
            <a:pPr marL="236538" indent="-236538">
              <a:lnSpc>
                <a:spcPct val="120000"/>
              </a:lnSpc>
              <a:buFont typeface="Arial" charset="0"/>
              <a:buChar char="•"/>
            </a:pPr>
            <a:r>
              <a:rPr lang="en-US" sz="2400" dirty="0"/>
              <a:t>State of Delaware, Division of Social Services </a:t>
            </a:r>
            <a:br>
              <a:rPr lang="en-US" sz="2400" dirty="0"/>
            </a:br>
            <a:r>
              <a:rPr lang="en-US" sz="2400" dirty="0"/>
              <a:t>Customer Relations — </a:t>
            </a:r>
            <a:r>
              <a:rPr lang="en-US" sz="2400" b="1" dirty="0"/>
              <a:t>1-800-372-2022</a:t>
            </a:r>
            <a:r>
              <a:rPr lang="en-US" sz="2400" dirty="0"/>
              <a:t>.</a:t>
            </a:r>
          </a:p>
          <a:p>
            <a:pPr marL="236538" indent="-236538">
              <a:lnSpc>
                <a:spcPct val="120000"/>
              </a:lnSpc>
              <a:buFont typeface="Arial" charset="0"/>
              <a:buChar char="•"/>
            </a:pPr>
            <a:r>
              <a:rPr lang="en-US" sz="2400" dirty="0"/>
              <a:t>DHSS Change Report Center — </a:t>
            </a:r>
            <a:r>
              <a:rPr lang="en-US" sz="2400" b="1" dirty="0"/>
              <a:t>1-866-843-7212</a:t>
            </a:r>
            <a:r>
              <a:rPr lang="en-US" sz="2400" dirty="0"/>
              <a:t> </a:t>
            </a:r>
          </a:p>
          <a:p>
            <a:pPr>
              <a:lnSpc>
                <a:spcPct val="120000"/>
              </a:lnSpc>
            </a:pPr>
            <a:endParaRPr lang="en-US" b="1" dirty="0"/>
          </a:p>
          <a:p>
            <a:pPr>
              <a:lnSpc>
                <a:spcPct val="120000"/>
              </a:lnSpc>
            </a:pPr>
            <a:r>
              <a:rPr lang="en-US" b="1" dirty="0"/>
              <a:t>Services offered:</a:t>
            </a:r>
          </a:p>
          <a:p>
            <a:pPr marL="463550" indent="-227013">
              <a:lnSpc>
                <a:spcPct val="120000"/>
              </a:lnSpc>
              <a:buFont typeface="Arial" charset="0"/>
              <a:buChar char="•"/>
            </a:pPr>
            <a:r>
              <a:rPr lang="en-US" dirty="0"/>
              <a:t>Member eligibility.</a:t>
            </a:r>
          </a:p>
          <a:p>
            <a:pPr marL="463550" indent="-227013">
              <a:lnSpc>
                <a:spcPct val="120000"/>
              </a:lnSpc>
              <a:spcBef>
                <a:spcPts val="600"/>
              </a:spcBef>
              <a:buFont typeface="Arial" charset="0"/>
              <a:buChar char="•"/>
            </a:pPr>
            <a:r>
              <a:rPr lang="en-US" dirty="0"/>
              <a:t>Member enrollment.</a:t>
            </a:r>
          </a:p>
          <a:p>
            <a:pPr marL="463550" indent="-227013">
              <a:lnSpc>
                <a:spcPct val="120000"/>
              </a:lnSpc>
              <a:spcBef>
                <a:spcPts val="600"/>
              </a:spcBef>
              <a:buFont typeface="Arial" charset="0"/>
              <a:buChar char="•"/>
            </a:pPr>
            <a:r>
              <a:rPr lang="en-US" dirty="0"/>
              <a:t>Change of name, address, or phone number.</a:t>
            </a:r>
          </a:p>
          <a:p>
            <a:pPr marL="463550" indent="-227013">
              <a:lnSpc>
                <a:spcPct val="120000"/>
              </a:lnSpc>
              <a:spcBef>
                <a:spcPts val="600"/>
              </a:spcBef>
              <a:buFont typeface="Arial" charset="0"/>
              <a:buChar char="•"/>
            </a:pPr>
            <a:r>
              <a:rPr lang="en-US" dirty="0"/>
              <a:t>Reporting a birth or income change.</a:t>
            </a:r>
          </a:p>
          <a:p>
            <a:pPr marL="463550" indent="-227013">
              <a:lnSpc>
                <a:spcPct val="120000"/>
              </a:lnSpc>
              <a:spcBef>
                <a:spcPts val="600"/>
              </a:spcBef>
              <a:buFont typeface="Arial" charset="0"/>
              <a:buChar char="•"/>
            </a:pPr>
            <a:r>
              <a:rPr lang="en-US" dirty="0"/>
              <a:t>Help in applying for Medicaid.</a:t>
            </a:r>
          </a:p>
          <a:p>
            <a:pPr marL="463550" indent="-227013">
              <a:lnSpc>
                <a:spcPct val="120000"/>
              </a:lnSpc>
              <a:spcBef>
                <a:spcPts val="600"/>
              </a:spcBef>
              <a:buFont typeface="Arial" charset="0"/>
              <a:buChar char="•"/>
            </a:pPr>
            <a:r>
              <a:rPr lang="en-US" dirty="0"/>
              <a:t>Checking on an application.</a:t>
            </a:r>
          </a:p>
        </p:txBody>
      </p:sp>
    </p:spTree>
    <p:extLst>
      <p:ext uri="{BB962C8B-B14F-4D97-AF65-F5344CB8AC3E}">
        <p14:creationId xmlns:p14="http://schemas.microsoft.com/office/powerpoint/2010/main" val="18667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AmeriHealth Caritas Delaware Contacts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47</a:t>
            </a:fld>
            <a:endParaRPr lang="en-US" dirty="0"/>
          </a:p>
        </p:txBody>
      </p:sp>
      <p:sp>
        <p:nvSpPr>
          <p:cNvPr id="5" name="Content Placeholder 4"/>
          <p:cNvSpPr>
            <a:spLocks noGrp="1"/>
          </p:cNvSpPr>
          <p:nvPr>
            <p:ph type="body" sz="quarter" idx="12"/>
          </p:nvPr>
        </p:nvSpPr>
        <p:spPr>
          <a:xfrm>
            <a:off x="457201" y="1714500"/>
            <a:ext cx="4436076" cy="5440680"/>
          </a:xfrm>
        </p:spPr>
        <p:txBody>
          <a:bodyPr anchor="ctr" anchorCtr="0">
            <a:normAutofit fontScale="92500" lnSpcReduction="20000"/>
          </a:bodyPr>
          <a:lstStyle/>
          <a:p>
            <a:pPr marL="236538" indent="-236538">
              <a:lnSpc>
                <a:spcPct val="110000"/>
              </a:lnSpc>
              <a:buFont typeface="Arial" charset="0"/>
              <a:buChar char="•"/>
            </a:pPr>
            <a:r>
              <a:rPr lang="en-US" dirty="0"/>
              <a:t>Member Services:</a:t>
            </a:r>
          </a:p>
          <a:p>
            <a:pPr marL="463550" lvl="1" indent="-227013">
              <a:lnSpc>
                <a:spcPct val="110000"/>
              </a:lnSpc>
              <a:buSzPct val="70000"/>
              <a:buFont typeface="Courier New" charset="0"/>
              <a:buChar char="o"/>
            </a:pPr>
            <a:r>
              <a:rPr lang="en-US" dirty="0"/>
              <a:t>Diamond State Health Plan — </a:t>
            </a:r>
            <a:br>
              <a:rPr lang="en-US" dirty="0"/>
            </a:br>
            <a:r>
              <a:rPr lang="en-US" b="1" dirty="0"/>
              <a:t>1-844-211-0966</a:t>
            </a:r>
            <a:r>
              <a:rPr lang="en-US" dirty="0"/>
              <a:t>.</a:t>
            </a:r>
          </a:p>
          <a:p>
            <a:pPr marL="463550" lvl="1" indent="-227013">
              <a:lnSpc>
                <a:spcPct val="110000"/>
              </a:lnSpc>
              <a:buSzPct val="70000"/>
              <a:buFont typeface="Courier New" charset="0"/>
              <a:buChar char="o"/>
            </a:pPr>
            <a:r>
              <a:rPr lang="en-US" dirty="0"/>
              <a:t>Diamond State Health Plan-Plus —</a:t>
            </a:r>
            <a:r>
              <a:rPr lang="en-US" b="1" dirty="0"/>
              <a:t> </a:t>
            </a:r>
            <a:br>
              <a:rPr lang="en-US" b="1" dirty="0"/>
            </a:br>
            <a:r>
              <a:rPr lang="en-US" b="1" dirty="0"/>
              <a:t>1-855-777-6617</a:t>
            </a:r>
            <a:r>
              <a:rPr lang="en-US" dirty="0"/>
              <a:t>.</a:t>
            </a:r>
          </a:p>
          <a:p>
            <a:pPr marL="236538" indent="-236538">
              <a:lnSpc>
                <a:spcPct val="110000"/>
              </a:lnSpc>
              <a:buFont typeface="Arial" charset="0"/>
              <a:buChar char="•"/>
            </a:pPr>
            <a:r>
              <a:rPr lang="en-US" sz="2100" dirty="0"/>
              <a:t>Email — </a:t>
            </a:r>
            <a:r>
              <a:rPr lang="en-US" b="1" dirty="0">
                <a:hlinkClick r:id="rId2"/>
              </a:rPr>
              <a:t>members@amerihealthcaritasde.com</a:t>
            </a:r>
            <a:endParaRPr lang="en-US" b="1" dirty="0"/>
          </a:p>
          <a:p>
            <a:pPr marL="236538" indent="-236538">
              <a:lnSpc>
                <a:spcPct val="110000"/>
              </a:lnSpc>
              <a:buFont typeface="Arial" charset="0"/>
              <a:buChar char="•"/>
            </a:pPr>
            <a:r>
              <a:rPr lang="en-US" dirty="0"/>
              <a:t>Website — </a:t>
            </a:r>
            <a:r>
              <a:rPr lang="en-US" b="1" dirty="0">
                <a:hlinkClick r:id="rId3"/>
              </a:rPr>
              <a:t>www.amerihealthcaritasde.com</a:t>
            </a:r>
            <a:endParaRPr lang="en-US" b="1" dirty="0"/>
          </a:p>
          <a:p>
            <a:pPr>
              <a:lnSpc>
                <a:spcPct val="110000"/>
              </a:lnSpc>
            </a:pPr>
            <a:endParaRPr lang="en-US" b="1" dirty="0"/>
          </a:p>
          <a:p>
            <a:pPr>
              <a:lnSpc>
                <a:spcPct val="110000"/>
              </a:lnSpc>
            </a:pPr>
            <a:r>
              <a:rPr lang="en-US" b="1" dirty="0"/>
              <a:t>Services offered:</a:t>
            </a:r>
          </a:p>
          <a:p>
            <a:pPr marL="463550" lvl="1" indent="-227013">
              <a:lnSpc>
                <a:spcPct val="110000"/>
              </a:lnSpc>
            </a:pPr>
            <a:r>
              <a:rPr lang="en-US" dirty="0"/>
              <a:t>Help with member inquiries.</a:t>
            </a:r>
          </a:p>
          <a:p>
            <a:pPr marL="463550" lvl="1" indent="-227013">
              <a:lnSpc>
                <a:spcPct val="110000"/>
              </a:lnSpc>
            </a:pPr>
            <a:r>
              <a:rPr lang="en-US" dirty="0"/>
              <a:t>Help with billing issues.</a:t>
            </a:r>
          </a:p>
          <a:p>
            <a:pPr marL="463550" lvl="1" indent="-227013">
              <a:lnSpc>
                <a:spcPct val="110000"/>
              </a:lnSpc>
            </a:pPr>
            <a:r>
              <a:rPr lang="en-US" dirty="0"/>
              <a:t>Disease management.</a:t>
            </a:r>
          </a:p>
          <a:p>
            <a:pPr marL="463550" lvl="1" indent="-227013">
              <a:lnSpc>
                <a:spcPct val="110000"/>
              </a:lnSpc>
            </a:pPr>
            <a:r>
              <a:rPr lang="en-US" dirty="0"/>
              <a:t>Maternity management.</a:t>
            </a:r>
          </a:p>
          <a:p>
            <a:pPr marL="463550" lvl="1" indent="-227013">
              <a:lnSpc>
                <a:spcPct val="110000"/>
              </a:lnSpc>
            </a:pPr>
            <a:r>
              <a:rPr lang="en-US" dirty="0"/>
              <a:t>Care coordination.</a:t>
            </a:r>
          </a:p>
        </p:txBody>
      </p:sp>
      <p:pic>
        <p:nvPicPr>
          <p:cNvPr id="7" name="Picture Placeholder 6"/>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28097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Advocate</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48</a:t>
            </a:fld>
            <a:endParaRPr lang="en-US" dirty="0"/>
          </a:p>
        </p:txBody>
      </p:sp>
      <p:sp>
        <p:nvSpPr>
          <p:cNvPr id="5" name="Content Placeholder 4"/>
          <p:cNvSpPr>
            <a:spLocks noGrp="1"/>
          </p:cNvSpPr>
          <p:nvPr>
            <p:ph type="body" sz="quarter" idx="12"/>
          </p:nvPr>
        </p:nvSpPr>
        <p:spPr/>
        <p:txBody>
          <a:bodyPr anchor="ctr" anchorCtr="0">
            <a:normAutofit lnSpcReduction="10000"/>
          </a:bodyPr>
          <a:lstStyle/>
          <a:p>
            <a:pPr marL="180975" indent="-180975">
              <a:lnSpc>
                <a:spcPct val="110000"/>
              </a:lnSpc>
              <a:buFont typeface="Arial" charset="0"/>
              <a:buChar char="•"/>
            </a:pPr>
            <a:r>
              <a:rPr lang="en-US" dirty="0"/>
              <a:t>A Member Advocate can assist </a:t>
            </a:r>
            <a:br>
              <a:rPr lang="en-US" dirty="0"/>
            </a:br>
            <a:r>
              <a:rPr lang="en-US" dirty="0"/>
              <a:t>you, your health care providers, </a:t>
            </a:r>
            <a:br>
              <a:rPr lang="en-US" dirty="0"/>
            </a:br>
            <a:r>
              <a:rPr lang="en-US" dirty="0"/>
              <a:t>and case managers with:</a:t>
            </a:r>
          </a:p>
          <a:p>
            <a:pPr marL="577850" lvl="1" indent="-227013">
              <a:lnSpc>
                <a:spcPct val="110000"/>
              </a:lnSpc>
              <a:buFont typeface="Arial" charset="0"/>
              <a:buChar char="•"/>
            </a:pPr>
            <a:r>
              <a:rPr lang="en-US" dirty="0"/>
              <a:t>Obtaining care.</a:t>
            </a:r>
          </a:p>
          <a:p>
            <a:pPr marL="577850" lvl="1" indent="-227013">
              <a:lnSpc>
                <a:spcPct val="110000"/>
              </a:lnSpc>
              <a:buFont typeface="Arial" charset="0"/>
              <a:buChar char="•"/>
            </a:pPr>
            <a:r>
              <a:rPr lang="en-US" dirty="0"/>
              <a:t>Scheduling appointments.</a:t>
            </a:r>
          </a:p>
          <a:p>
            <a:pPr marL="577850" lvl="1" indent="-227013">
              <a:lnSpc>
                <a:spcPct val="110000"/>
              </a:lnSpc>
              <a:buFont typeface="Arial" charset="0"/>
              <a:buChar char="•"/>
            </a:pPr>
            <a:r>
              <a:rPr lang="en-US" dirty="0"/>
              <a:t>Grievances and appeals.</a:t>
            </a:r>
          </a:p>
          <a:p>
            <a:pPr marL="180975" indent="-180975">
              <a:lnSpc>
                <a:spcPct val="120000"/>
              </a:lnSpc>
              <a:buFont typeface="Arial" charset="0"/>
              <a:buChar char="•"/>
            </a:pPr>
            <a:r>
              <a:rPr lang="en-US" dirty="0"/>
              <a:t>Call one of these numbers to </a:t>
            </a:r>
            <a:br>
              <a:rPr lang="en-US" dirty="0"/>
            </a:br>
            <a:r>
              <a:rPr lang="en-US" dirty="0"/>
              <a:t>speak to a Member Advocate:</a:t>
            </a:r>
          </a:p>
          <a:p>
            <a:pPr marL="577850" lvl="1" indent="-227013">
              <a:lnSpc>
                <a:spcPct val="110000"/>
              </a:lnSpc>
              <a:buFont typeface="Arial" charset="0"/>
              <a:buChar char="•"/>
            </a:pPr>
            <a:r>
              <a:rPr lang="en-US" dirty="0"/>
              <a:t>Diamond State Health Plan — </a:t>
            </a:r>
            <a:br>
              <a:rPr lang="en-US" dirty="0"/>
            </a:br>
            <a:r>
              <a:rPr lang="en-US" b="1" dirty="0"/>
              <a:t>1-833-669-7674</a:t>
            </a:r>
            <a:r>
              <a:rPr lang="en-US" dirty="0"/>
              <a:t>.</a:t>
            </a:r>
          </a:p>
          <a:p>
            <a:pPr marL="577850" lvl="1" indent="-227013">
              <a:lnSpc>
                <a:spcPct val="110000"/>
              </a:lnSpc>
              <a:buFont typeface="Arial" charset="0"/>
              <a:buChar char="•"/>
            </a:pPr>
            <a:r>
              <a:rPr lang="en-US" dirty="0"/>
              <a:t>Diamond State Health </a:t>
            </a:r>
            <a:br>
              <a:rPr lang="en-US" dirty="0"/>
            </a:br>
            <a:r>
              <a:rPr lang="en-US" dirty="0"/>
              <a:t>Plan-Plus — </a:t>
            </a:r>
            <a:r>
              <a:rPr lang="en-US" b="1" dirty="0"/>
              <a:t>1-833-669-7674</a:t>
            </a:r>
            <a:r>
              <a:rPr lang="en-US" dirty="0"/>
              <a:t>.</a:t>
            </a:r>
          </a:p>
          <a:p>
            <a:pPr marL="577850" lvl="1" indent="-227013">
              <a:lnSpc>
                <a:spcPct val="110000"/>
              </a:lnSpc>
              <a:buFont typeface="Arial" charset="0"/>
              <a:buChar char="•"/>
            </a:pPr>
            <a:r>
              <a:rPr lang="en-US" dirty="0"/>
              <a:t>Diamond State Health </a:t>
            </a:r>
            <a:br>
              <a:rPr lang="en-US" dirty="0"/>
            </a:br>
            <a:r>
              <a:rPr lang="en-US" dirty="0"/>
              <a:t>Plan-Plus LTSS </a:t>
            </a:r>
            <a:r>
              <a:rPr lang="en-US" b="1" dirty="0"/>
              <a:t>— 1-855-777-6617</a:t>
            </a:r>
            <a:r>
              <a:rPr lang="en-US" dirty="0"/>
              <a:t>.</a:t>
            </a:r>
            <a:endParaRPr lang="en-US" b="1"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65125" y="1714499"/>
            <a:ext cx="4436075" cy="5144417"/>
          </a:xfrm>
          <a:prstGeom prst="rect">
            <a:avLst/>
          </a:prstGeom>
        </p:spPr>
      </p:pic>
    </p:spTree>
    <p:extLst>
      <p:ext uri="{BB962C8B-B14F-4D97-AF65-F5344CB8AC3E}">
        <p14:creationId xmlns:p14="http://schemas.microsoft.com/office/powerpoint/2010/main" val="3438322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Connected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49</a:t>
            </a:fld>
            <a:endParaRPr lang="en-US" dirty="0"/>
          </a:p>
        </p:txBody>
      </p:sp>
      <p:sp>
        <p:nvSpPr>
          <p:cNvPr id="8" name="Text Placeholder 7"/>
          <p:cNvSpPr>
            <a:spLocks noGrp="1"/>
          </p:cNvSpPr>
          <p:nvPr>
            <p:ph type="body" sz="quarter" idx="12"/>
          </p:nvPr>
        </p:nvSpPr>
        <p:spPr/>
        <p:txBody>
          <a:bodyPr/>
          <a:lstStyle/>
          <a:p>
            <a:r>
              <a:rPr lang="en-US" b="1" dirty="0"/>
              <a:t>Social Media</a:t>
            </a:r>
          </a:p>
          <a:p>
            <a:r>
              <a:rPr lang="en-US" dirty="0"/>
              <a:t>Follow us on social media to stay updated on current news, health resources </a:t>
            </a:r>
            <a:r>
              <a:rPr lang="en-US"/>
              <a:t>and information, </a:t>
            </a:r>
            <a:r>
              <a:rPr lang="en-US" dirty="0"/>
              <a:t>and upcoming events.</a:t>
            </a:r>
          </a:p>
          <a:p>
            <a:r>
              <a:rPr lang="en-US" dirty="0"/>
              <a:t>Facebook: </a:t>
            </a:r>
            <a:r>
              <a:rPr lang="en-US" b="1" dirty="0"/>
              <a:t>AmeriHealthCaritasDE</a:t>
            </a:r>
          </a:p>
          <a:p>
            <a:r>
              <a:rPr lang="en-US" dirty="0"/>
              <a:t>Instagram: </a:t>
            </a:r>
            <a:r>
              <a:rPr lang="en-US" b="1" dirty="0"/>
              <a:t>@AmeriHealthCaritasDE</a:t>
            </a:r>
          </a:p>
          <a:p>
            <a:endParaRPr lang="en-US" dirty="0"/>
          </a:p>
          <a:p>
            <a:endParaRPr lang="en-US" b="1" dirty="0"/>
          </a:p>
          <a:p>
            <a:r>
              <a:rPr lang="en-US" b="1" dirty="0"/>
              <a:t>Upcoming Events:</a:t>
            </a:r>
          </a:p>
          <a:p>
            <a:r>
              <a:rPr lang="en-US" dirty="0"/>
              <a:t>None scheduled</a:t>
            </a:r>
          </a:p>
        </p:txBody>
      </p:sp>
      <p:pic>
        <p:nvPicPr>
          <p:cNvPr id="7" name="Picture 6">
            <a:extLst>
              <a:ext uri="{FF2B5EF4-FFF2-40B4-BE49-F238E27FC236}">
                <a16:creationId xmlns:a16="http://schemas.microsoft.com/office/drawing/2014/main" id="{F926EB63-D4CC-CD46-BC3D-BDEEB3AE5D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754461" y="1714499"/>
            <a:ext cx="2359477" cy="2359477"/>
          </a:xfrm>
          <a:prstGeom prst="rect">
            <a:avLst/>
          </a:prstGeom>
        </p:spPr>
      </p:pic>
      <p:pic>
        <p:nvPicPr>
          <p:cNvPr id="10" name="Picture 9">
            <a:extLst>
              <a:ext uri="{FF2B5EF4-FFF2-40B4-BE49-F238E27FC236}">
                <a16:creationId xmlns:a16="http://schemas.microsoft.com/office/drawing/2014/main" id="{5A5C9764-D0A8-B34A-9908-EA55A0AB3A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97311" y="4498523"/>
            <a:ext cx="2359477" cy="2359477"/>
          </a:xfrm>
          <a:prstGeom prst="rect">
            <a:avLst/>
          </a:prstGeom>
        </p:spPr>
      </p:pic>
    </p:spTree>
    <p:extLst>
      <p:ext uri="{BB962C8B-B14F-4D97-AF65-F5344CB8AC3E}">
        <p14:creationId xmlns:p14="http://schemas.microsoft.com/office/powerpoint/2010/main" val="143890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Responsibilities</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5</a:t>
            </a:fld>
            <a:endParaRPr lang="en-US" dirty="0"/>
          </a:p>
        </p:txBody>
      </p:sp>
      <p:sp>
        <p:nvSpPr>
          <p:cNvPr id="5" name="Content Placeholder 4"/>
          <p:cNvSpPr>
            <a:spLocks noGrp="1"/>
          </p:cNvSpPr>
          <p:nvPr>
            <p:ph type="body" sz="quarter" idx="12"/>
          </p:nvPr>
        </p:nvSpPr>
        <p:spPr/>
        <p:txBody>
          <a:bodyPr anchor="t" anchorCtr="0">
            <a:normAutofit fontScale="92500" lnSpcReduction="20000"/>
          </a:bodyPr>
          <a:lstStyle/>
          <a:p>
            <a:pPr>
              <a:lnSpc>
                <a:spcPct val="120000"/>
              </a:lnSpc>
            </a:pPr>
            <a:r>
              <a:rPr lang="en-US" b="1" dirty="0"/>
              <a:t>AmeriHealth Caritas Delaware needs </a:t>
            </a:r>
            <a:br>
              <a:rPr lang="en-US" b="1" dirty="0"/>
            </a:br>
            <a:r>
              <a:rPr lang="en-US" b="1" dirty="0"/>
              <a:t>your help. Please remember that you </a:t>
            </a:r>
            <a:br>
              <a:rPr lang="en-US" b="1" dirty="0"/>
            </a:br>
            <a:r>
              <a:rPr lang="en-US" b="1" dirty="0"/>
              <a:t>have a responsibility to:</a:t>
            </a:r>
          </a:p>
          <a:p>
            <a:pPr marL="342900" indent="-219075">
              <a:lnSpc>
                <a:spcPct val="120000"/>
              </a:lnSpc>
              <a:buFont typeface="Arial" charset="0"/>
              <a:buChar char="•"/>
            </a:pPr>
            <a:r>
              <a:rPr lang="en-US" dirty="0"/>
              <a:t>Let us, the Delaware Health and </a:t>
            </a:r>
            <a:br>
              <a:rPr lang="en-US" dirty="0"/>
            </a:br>
            <a:r>
              <a:rPr lang="en-US" dirty="0"/>
              <a:t>Social Services (DHSS) Change Center, </a:t>
            </a:r>
            <a:br>
              <a:rPr lang="en-US" dirty="0"/>
            </a:br>
            <a:r>
              <a:rPr lang="en-US" dirty="0"/>
              <a:t>and your health care providers know </a:t>
            </a:r>
            <a:br>
              <a:rPr lang="en-US" dirty="0"/>
            </a:br>
            <a:r>
              <a:rPr lang="en-US" dirty="0"/>
              <a:t>of any changes that may affect your membership and health care needs. For example, if you move </a:t>
            </a:r>
            <a:br>
              <a:rPr lang="en-US" dirty="0"/>
            </a:br>
            <a:r>
              <a:rPr lang="en-US" dirty="0"/>
              <a:t>or change your phone number. </a:t>
            </a:r>
          </a:p>
          <a:p>
            <a:pPr marL="342900" indent="-219075">
              <a:lnSpc>
                <a:spcPct val="120000"/>
              </a:lnSpc>
              <a:buFont typeface="Arial" charset="0"/>
              <a:buChar char="•"/>
            </a:pPr>
            <a:r>
              <a:rPr lang="en-US" dirty="0"/>
              <a:t>Keep your eligibility information up </a:t>
            </a:r>
            <a:br>
              <a:rPr lang="en-US" dirty="0"/>
            </a:br>
            <a:r>
              <a:rPr lang="en-US" dirty="0"/>
              <a:t>to date with DHSS. Find out when </a:t>
            </a:r>
            <a:br>
              <a:rPr lang="en-US" dirty="0"/>
            </a:br>
            <a:r>
              <a:rPr lang="en-US" dirty="0"/>
              <a:t>your eligibility will need to be reviewed. </a:t>
            </a:r>
            <a:br>
              <a:rPr lang="en-US" dirty="0"/>
            </a:br>
            <a:r>
              <a:rPr lang="en-US" dirty="0"/>
              <a:t>Make sure all your information is </a:t>
            </a:r>
            <a:br>
              <a:rPr lang="en-US" dirty="0"/>
            </a:br>
            <a:r>
              <a:rPr lang="en-US" dirty="0"/>
              <a:t>updated so you don’t experience a </a:t>
            </a:r>
            <a:br>
              <a:rPr lang="en-US" dirty="0"/>
            </a:br>
            <a:r>
              <a:rPr lang="en-US" dirty="0"/>
              <a:t>gap in your coverage.</a:t>
            </a:r>
          </a:p>
        </p:txBody>
      </p:sp>
      <p:pic>
        <p:nvPicPr>
          <p:cNvPr id="7" name="Picture Placeholder 6"/>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137140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83442" y="7054905"/>
            <a:ext cx="1091514" cy="115330"/>
          </a:xfrm>
        </p:spPr>
        <p:txBody>
          <a:bodyPr>
            <a:normAutofit lnSpcReduction="10000"/>
          </a:bodyPr>
          <a:lstStyle/>
          <a:p>
            <a:pPr algn="ctr"/>
            <a:r>
              <a:rPr lang="en-US" dirty="0"/>
              <a:t>ACDE_222312350-1</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2984" y="7269976"/>
            <a:ext cx="3552431" cy="78678"/>
          </a:xfrm>
          <a:prstGeom prst="rect">
            <a:avLst/>
          </a:prstGeom>
        </p:spPr>
      </p:pic>
      <p:sp>
        <p:nvSpPr>
          <p:cNvPr id="4" name="Rectangle 3">
            <a:extLst>
              <a:ext uri="{FF2B5EF4-FFF2-40B4-BE49-F238E27FC236}">
                <a16:creationId xmlns:a16="http://schemas.microsoft.com/office/drawing/2014/main" id="{98041257-0CB7-D642-AF9E-A00E92355B4C}"/>
              </a:ext>
            </a:extLst>
          </p:cNvPr>
          <p:cNvSpPr/>
          <p:nvPr/>
        </p:nvSpPr>
        <p:spPr>
          <a:xfrm>
            <a:off x="1993717" y="5699491"/>
            <a:ext cx="6480810" cy="375552"/>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AmerihealthCaritasDE                               @AmeriHealthCaritasDE</a:t>
            </a:r>
          </a:p>
        </p:txBody>
      </p:sp>
      <p:pic>
        <p:nvPicPr>
          <p:cNvPr id="6" name="Picture 5">
            <a:extLst>
              <a:ext uri="{FF2B5EF4-FFF2-40B4-BE49-F238E27FC236}">
                <a16:creationId xmlns:a16="http://schemas.microsoft.com/office/drawing/2014/main" id="{1C56233D-8BAA-CB47-9F84-7F1BE7DC1D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83873" y="5699490"/>
            <a:ext cx="375553" cy="375553"/>
          </a:xfrm>
          <a:prstGeom prst="rect">
            <a:avLst/>
          </a:prstGeom>
        </p:spPr>
      </p:pic>
      <p:pic>
        <p:nvPicPr>
          <p:cNvPr id="7" name="Picture 6">
            <a:extLst>
              <a:ext uri="{FF2B5EF4-FFF2-40B4-BE49-F238E27FC236}">
                <a16:creationId xmlns:a16="http://schemas.microsoft.com/office/drawing/2014/main" id="{0D1BE3FB-DBB3-F844-B8A8-764573A1A64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78211" y="5697852"/>
            <a:ext cx="375553" cy="375553"/>
          </a:xfrm>
          <a:prstGeom prst="rect">
            <a:avLst/>
          </a:prstGeom>
        </p:spPr>
      </p:pic>
    </p:spTree>
    <p:extLst>
      <p:ext uri="{BB962C8B-B14F-4D97-AF65-F5344CB8AC3E}">
        <p14:creationId xmlns:p14="http://schemas.microsoft.com/office/powerpoint/2010/main" val="1176052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Responsibilities (continued)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6</a:t>
            </a:fld>
            <a:endParaRPr lang="en-US" dirty="0"/>
          </a:p>
        </p:txBody>
      </p:sp>
      <p:sp>
        <p:nvSpPr>
          <p:cNvPr id="5" name="Text Placeholder 4"/>
          <p:cNvSpPr>
            <a:spLocks noGrp="1"/>
          </p:cNvSpPr>
          <p:nvPr>
            <p:ph type="body" sz="quarter" idx="12"/>
          </p:nvPr>
        </p:nvSpPr>
        <p:spPr/>
        <p:txBody>
          <a:bodyPr anchor="t" anchorCtr="0"/>
          <a:lstStyle/>
          <a:p>
            <a:pPr>
              <a:lnSpc>
                <a:spcPct val="120000"/>
              </a:lnSpc>
            </a:pPr>
            <a:r>
              <a:rPr lang="en-US" b="1" dirty="0"/>
              <a:t>You also have a responsibility to:</a:t>
            </a:r>
          </a:p>
          <a:p>
            <a:pPr marL="342900" indent="-219075">
              <a:buFont typeface="Arial" charset="0"/>
              <a:buChar char="•"/>
            </a:pPr>
            <a:r>
              <a:rPr lang="en-US" dirty="0"/>
              <a:t>Work with us and your health care providers. Follow your health care provider’s instructions about your care.</a:t>
            </a:r>
          </a:p>
          <a:p>
            <a:pPr marL="342900" indent="-219075">
              <a:buFont typeface="Arial" charset="0"/>
              <a:buChar char="•"/>
            </a:pPr>
            <a:r>
              <a:rPr lang="en-US" dirty="0"/>
              <a:t>Treat your health care providers and their staff with respect and dignity.</a:t>
            </a:r>
          </a:p>
          <a:p>
            <a:pPr marL="342900" indent="-219075">
              <a:buFont typeface="Arial" charset="0"/>
              <a:buChar char="•"/>
            </a:pPr>
            <a:r>
              <a:rPr lang="en-US" dirty="0"/>
              <a:t>Talk with your health care provider. Agree on goals for your treatment.</a:t>
            </a:r>
          </a:p>
          <a:p>
            <a:pPr marL="342900" indent="-219075">
              <a:buFont typeface="Arial" charset="0"/>
              <a:buChar char="•"/>
            </a:pPr>
            <a:r>
              <a:rPr lang="en-US" dirty="0"/>
              <a:t>Talk with your health care </a:t>
            </a:r>
            <a:br>
              <a:rPr lang="en-US" dirty="0"/>
            </a:br>
            <a:r>
              <a:rPr lang="en-US" dirty="0"/>
              <a:t>provider so you can understand </a:t>
            </a:r>
            <a:br>
              <a:rPr lang="en-US" dirty="0"/>
            </a:br>
            <a:r>
              <a:rPr lang="en-US" dirty="0"/>
              <a:t>your health concerns.</a:t>
            </a:r>
          </a:p>
        </p:txBody>
      </p:sp>
      <p:pic>
        <p:nvPicPr>
          <p:cNvPr id="7" name="Picture Placeholder 6"/>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3650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ID Card</a:t>
            </a:r>
          </a:p>
        </p:txBody>
      </p:sp>
      <p:sp>
        <p:nvSpPr>
          <p:cNvPr id="3" name="Footer Placeholder 2"/>
          <p:cNvSpPr>
            <a:spLocks noGrp="1"/>
          </p:cNvSpPr>
          <p:nvPr>
            <p:ph type="ftr" sz="quarter" idx="10"/>
          </p:nvPr>
        </p:nvSpPr>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7</a:t>
            </a:fld>
            <a:endParaRPr lang="en-US" dirty="0"/>
          </a:p>
        </p:txBody>
      </p:sp>
      <p:sp>
        <p:nvSpPr>
          <p:cNvPr id="5" name="Content Placeholder 4"/>
          <p:cNvSpPr>
            <a:spLocks noGrp="1"/>
          </p:cNvSpPr>
          <p:nvPr>
            <p:ph sz="quarter" idx="12"/>
          </p:nvPr>
        </p:nvSpPr>
        <p:spPr/>
        <p:txBody>
          <a:bodyPr/>
          <a:lstStyle/>
          <a:p>
            <a:r>
              <a:rPr lang="en-US" b="1" dirty="0"/>
              <a:t>Be sure to keep your card with you at all times.</a:t>
            </a:r>
            <a:br>
              <a:rPr lang="en-US" b="1" dirty="0"/>
            </a:br>
            <a:r>
              <a:rPr lang="en-US" b="1" dirty="0"/>
              <a:t>You should have it ready to show your provider.</a:t>
            </a:r>
          </a:p>
          <a:p>
            <a:endParaRPr lang="en-US" dirty="0"/>
          </a:p>
        </p:txBody>
      </p:sp>
      <p:pic>
        <p:nvPicPr>
          <p:cNvPr id="7" name="Picture 6" descr="A close-up of a document&#10;&#10;Description automatically generated">
            <a:extLst>
              <a:ext uri="{FF2B5EF4-FFF2-40B4-BE49-F238E27FC236}">
                <a16:creationId xmlns:a16="http://schemas.microsoft.com/office/drawing/2014/main" id="{429F312B-C2F0-5B70-E2E6-DA744EE8F6A7}"/>
              </a:ext>
            </a:extLst>
          </p:cNvPr>
          <p:cNvPicPr>
            <a:picLocks noChangeAspect="1"/>
          </p:cNvPicPr>
          <p:nvPr/>
        </p:nvPicPr>
        <p:blipFill rotWithShape="1">
          <a:blip r:embed="rId2"/>
          <a:srcRect l="10227" t="54902" r="12754" b="3186"/>
          <a:stretch/>
        </p:blipFill>
        <p:spPr>
          <a:xfrm>
            <a:off x="457202" y="2409825"/>
            <a:ext cx="6880858" cy="4862094"/>
          </a:xfrm>
          <a:prstGeom prst="rect">
            <a:avLst/>
          </a:prstGeom>
        </p:spPr>
      </p:pic>
    </p:spTree>
    <p:extLst>
      <p:ext uri="{BB962C8B-B14F-4D97-AF65-F5344CB8AC3E}">
        <p14:creationId xmlns:p14="http://schemas.microsoft.com/office/powerpoint/2010/main" val="190688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 Handbook</a:t>
            </a:r>
            <a:endParaRPr lang="en-US" dirty="0"/>
          </a:p>
        </p:txBody>
      </p:sp>
      <p:sp>
        <p:nvSpPr>
          <p:cNvPr id="3" name="Footer Placeholder 2"/>
          <p:cNvSpPr>
            <a:spLocks noGrp="1"/>
          </p:cNvSpPr>
          <p:nvPr>
            <p:ph type="ftr" sz="quarter" idx="10"/>
          </p:nvPr>
        </p:nvSpPr>
        <p:spPr/>
        <p:txBody>
          <a:bodyPr/>
          <a:lstStyle/>
          <a:p>
            <a:r>
              <a:rPr lang="en-US"/>
              <a:t>AmeriHealth Caritas Delaware</a:t>
            </a:r>
            <a:endParaRPr lang="en-US" dirty="0"/>
          </a:p>
        </p:txBody>
      </p:sp>
      <p:sp>
        <p:nvSpPr>
          <p:cNvPr id="4" name="Slide Number Placeholder 3"/>
          <p:cNvSpPr>
            <a:spLocks noGrp="1"/>
          </p:cNvSpPr>
          <p:nvPr>
            <p:ph type="sldNum" sz="quarter" idx="11"/>
          </p:nvPr>
        </p:nvSpPr>
        <p:spPr/>
        <p:txBody>
          <a:bodyPr/>
          <a:lstStyle/>
          <a:p>
            <a:fld id="{20332274-F28D-1B47-8F4B-7D312FE1D572}" type="slidenum">
              <a:rPr lang="en-US" smtClean="0"/>
              <a:pPr/>
              <a:t>8</a:t>
            </a:fld>
            <a:endParaRPr lang="en-US" dirty="0"/>
          </a:p>
        </p:txBody>
      </p:sp>
      <p:sp>
        <p:nvSpPr>
          <p:cNvPr id="6" name="Text Placeholder 4"/>
          <p:cNvSpPr txBox="1">
            <a:spLocks/>
          </p:cNvSpPr>
          <p:nvPr/>
        </p:nvSpPr>
        <p:spPr>
          <a:xfrm>
            <a:off x="457201" y="1714500"/>
            <a:ext cx="4436076" cy="5143500"/>
          </a:xfrm>
          <a:prstGeom prst="rect">
            <a:avLst/>
          </a:prstGeom>
        </p:spPr>
        <p:txBody>
          <a:bodyPr anchor="t" anchorCtr="0"/>
          <a:lstStyle>
            <a:lvl1pPr marL="0" indent="0" algn="l" defTabSz="1005840" rtl="0" eaLnBrk="1" latinLnBrk="0" hangingPunct="1">
              <a:lnSpc>
                <a:spcPct val="100000"/>
              </a:lnSpc>
              <a:spcBef>
                <a:spcPts val="1200"/>
              </a:spcBef>
              <a:buFont typeface="Arial" panose="020B0604020202020204" pitchFamily="34" charset="0"/>
              <a:buNone/>
              <a:defRPr sz="2000" kern="1200" baseline="0">
                <a:solidFill>
                  <a:schemeClr val="tx1"/>
                </a:solidFill>
                <a:latin typeface="+mn-lt"/>
                <a:ea typeface="+mn-ea"/>
                <a:cs typeface="+mn-cs"/>
              </a:defRPr>
            </a:lvl1pPr>
            <a:lvl2pPr marL="457200" indent="-25146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6858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9144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1143000" indent="-228600" algn="l" defTabSz="100584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b="1"/>
              <a:t>Member Handbooks are </a:t>
            </a:r>
            <a:br>
              <a:rPr lang="en-US" b="1"/>
            </a:br>
            <a:r>
              <a:rPr lang="en-US" b="1"/>
              <a:t>available upon request:</a:t>
            </a:r>
          </a:p>
          <a:p>
            <a:pPr marL="342900" indent="-219075">
              <a:buFont typeface="Arial" charset="0"/>
              <a:buChar char="•"/>
            </a:pPr>
            <a:r>
              <a:rPr lang="en-US"/>
              <a:t>To request a physical copy </a:t>
            </a:r>
            <a:br>
              <a:rPr lang="en-US"/>
            </a:br>
            <a:r>
              <a:rPr lang="en-US"/>
              <a:t>of the Member Handbooks, </a:t>
            </a:r>
            <a:br>
              <a:rPr lang="en-US"/>
            </a:br>
            <a:r>
              <a:rPr lang="en-US"/>
              <a:t>contact Member Services.</a:t>
            </a:r>
          </a:p>
          <a:p>
            <a:pPr marL="342900" indent="-219075">
              <a:buFont typeface="Arial" charset="0"/>
              <a:buChar char="•"/>
            </a:pPr>
            <a:r>
              <a:rPr lang="en-US"/>
              <a:t>Member Handbooks are </a:t>
            </a:r>
            <a:br>
              <a:rPr lang="en-US"/>
            </a:br>
            <a:r>
              <a:rPr lang="en-US"/>
              <a:t>also available online at </a:t>
            </a:r>
            <a:r>
              <a:rPr lang="en-US" b="1">
                <a:hlinkClick r:id="rId2"/>
              </a:rPr>
              <a:t>www.amerihealthcaritasde.com</a:t>
            </a:r>
            <a:r>
              <a:rPr lang="en-US" b="1"/>
              <a:t> </a:t>
            </a:r>
            <a:r>
              <a:rPr lang="en-US"/>
              <a:t>under the </a:t>
            </a:r>
            <a:r>
              <a:rPr lang="en-US" b="1"/>
              <a:t>Members</a:t>
            </a:r>
            <a:r>
              <a:rPr lang="en-US"/>
              <a:t> tab.</a:t>
            </a:r>
            <a:endParaRPr lang="en-US" dirty="0"/>
          </a:p>
        </p:txBody>
      </p:sp>
      <p:pic>
        <p:nvPicPr>
          <p:cNvPr id="7" name="Picture 6" descr="A group of women and a child&#10;&#10;Description automatically generated">
            <a:extLst>
              <a:ext uri="{FF2B5EF4-FFF2-40B4-BE49-F238E27FC236}">
                <a16:creationId xmlns:a16="http://schemas.microsoft.com/office/drawing/2014/main" id="{20D579F2-0442-2F8F-5448-82763EB49F23}"/>
              </a:ext>
            </a:extLst>
          </p:cNvPr>
          <p:cNvPicPr>
            <a:picLocks noChangeAspect="1"/>
          </p:cNvPicPr>
          <p:nvPr/>
        </p:nvPicPr>
        <p:blipFill>
          <a:blip r:embed="rId3"/>
          <a:stretch>
            <a:fillRect/>
          </a:stretch>
        </p:blipFill>
        <p:spPr>
          <a:xfrm>
            <a:off x="4883877" y="1257300"/>
            <a:ext cx="4100646" cy="5324475"/>
          </a:xfrm>
          <a:prstGeom prst="rect">
            <a:avLst/>
          </a:prstGeom>
          <a:ln>
            <a:solidFill>
              <a:schemeClr val="tx1"/>
            </a:solidFill>
          </a:ln>
        </p:spPr>
      </p:pic>
    </p:spTree>
    <p:extLst>
      <p:ext uri="{BB962C8B-B14F-4D97-AF65-F5344CB8AC3E}">
        <p14:creationId xmlns:p14="http://schemas.microsoft.com/office/powerpoint/2010/main" val="244383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Coordination of Benefits</a:t>
            </a:r>
          </a:p>
        </p:txBody>
      </p:sp>
      <p:sp>
        <p:nvSpPr>
          <p:cNvPr id="3" name="Footer Placeholder 2"/>
          <p:cNvSpPr>
            <a:spLocks noGrp="1"/>
          </p:cNvSpPr>
          <p:nvPr>
            <p:ph type="ftr" sz="quarter" idx="10"/>
          </p:nvPr>
        </p:nvSpPr>
        <p:spPr>
          <a:xfrm>
            <a:off x="457201" y="7315199"/>
            <a:ext cx="3394710" cy="457201"/>
          </a:xfrm>
        </p:spPr>
        <p:txBody>
          <a:bodyPr/>
          <a:lstStyle/>
          <a:p>
            <a:r>
              <a:rPr lang="en-US" dirty="0"/>
              <a:t>AmeriHealth Caritas Delaware</a:t>
            </a:r>
          </a:p>
        </p:txBody>
      </p:sp>
      <p:sp>
        <p:nvSpPr>
          <p:cNvPr id="4" name="Slide Number Placeholder 3"/>
          <p:cNvSpPr>
            <a:spLocks noGrp="1"/>
          </p:cNvSpPr>
          <p:nvPr>
            <p:ph type="sldNum" sz="quarter" idx="11"/>
          </p:nvPr>
        </p:nvSpPr>
        <p:spPr/>
        <p:txBody>
          <a:bodyPr/>
          <a:lstStyle/>
          <a:p>
            <a:fld id="{20332274-F28D-1B47-8F4B-7D312FE1D572}" type="slidenum">
              <a:rPr lang="en-US" smtClean="0"/>
              <a:pPr/>
              <a:t>9</a:t>
            </a:fld>
            <a:endParaRPr lang="en-US" dirty="0"/>
          </a:p>
        </p:txBody>
      </p:sp>
      <p:sp>
        <p:nvSpPr>
          <p:cNvPr id="6" name="Text Placeholder 5"/>
          <p:cNvSpPr>
            <a:spLocks noGrp="1"/>
          </p:cNvSpPr>
          <p:nvPr>
            <p:ph type="body" sz="quarter" idx="12"/>
          </p:nvPr>
        </p:nvSpPr>
        <p:spPr/>
        <p:txBody>
          <a:bodyPr anchor="t" anchorCtr="0"/>
          <a:lstStyle/>
          <a:p>
            <a:r>
              <a:rPr lang="en-US" b="1" dirty="0"/>
              <a:t>If you have other medical </a:t>
            </a:r>
            <a:br>
              <a:rPr lang="en-US" b="1" dirty="0"/>
            </a:br>
            <a:r>
              <a:rPr lang="en-US" b="1" dirty="0"/>
              <a:t>insurance, including Medicare:</a:t>
            </a:r>
          </a:p>
          <a:p>
            <a:pPr marL="342900" indent="-219075">
              <a:buFont typeface="Arial" panose="020B0604020202020204" pitchFamily="34" charset="0"/>
              <a:buChar char="•"/>
            </a:pPr>
            <a:r>
              <a:rPr lang="en-US" dirty="0"/>
              <a:t>Show all of your medical </a:t>
            </a:r>
            <a:br>
              <a:rPr lang="en-US" dirty="0"/>
            </a:br>
            <a:r>
              <a:rPr lang="en-US" dirty="0"/>
              <a:t>ID cards to all of your health </a:t>
            </a:r>
            <a:br>
              <a:rPr lang="en-US" dirty="0"/>
            </a:br>
            <a:r>
              <a:rPr lang="en-US" dirty="0"/>
              <a:t>care providers and pharmacies.</a:t>
            </a:r>
          </a:p>
          <a:p>
            <a:r>
              <a:rPr lang="en-US" dirty="0"/>
              <a:t>Other medical insurance must </a:t>
            </a:r>
            <a:br>
              <a:rPr lang="en-US" dirty="0"/>
            </a:br>
            <a:r>
              <a:rPr lang="en-US" dirty="0"/>
              <a:t>be billed by your provider before AmeriHealth Caritas Delaware is billed.</a:t>
            </a:r>
          </a:p>
          <a:p>
            <a:r>
              <a:rPr lang="en-US" dirty="0">
                <a:solidFill>
                  <a:srgbClr val="0070C0"/>
                </a:solidFill>
              </a:rPr>
              <a:t>Let Delaware Health and Social </a:t>
            </a:r>
            <a:br>
              <a:rPr lang="en-US" dirty="0">
                <a:solidFill>
                  <a:srgbClr val="0070C0"/>
                </a:solidFill>
              </a:rPr>
            </a:br>
            <a:r>
              <a:rPr lang="en-US" dirty="0">
                <a:solidFill>
                  <a:srgbClr val="0070C0"/>
                </a:solidFill>
              </a:rPr>
              <a:t>Services (DHSS) know if you have </a:t>
            </a:r>
            <a:br>
              <a:rPr lang="en-US" dirty="0">
                <a:solidFill>
                  <a:srgbClr val="0070C0"/>
                </a:solidFill>
              </a:rPr>
            </a:br>
            <a:r>
              <a:rPr lang="en-US" dirty="0">
                <a:solidFill>
                  <a:srgbClr val="0070C0"/>
                </a:solidFill>
              </a:rPr>
              <a:t>other medical insurance coverage </a:t>
            </a:r>
            <a:br>
              <a:rPr lang="en-US" dirty="0">
                <a:solidFill>
                  <a:srgbClr val="0070C0"/>
                </a:solidFill>
              </a:rPr>
            </a:br>
            <a:r>
              <a:rPr lang="en-US" dirty="0">
                <a:solidFill>
                  <a:srgbClr val="0070C0"/>
                </a:solidFill>
              </a:rPr>
              <a:t>by calling </a:t>
            </a:r>
            <a:r>
              <a:rPr lang="en-US" b="1" dirty="0">
                <a:solidFill>
                  <a:srgbClr val="0070C0"/>
                </a:solidFill>
              </a:rPr>
              <a:t>1-800-372-2022</a:t>
            </a:r>
            <a:r>
              <a:rPr lang="en-US" dirty="0">
                <a:solidFill>
                  <a:srgbClr val="0070C0"/>
                </a:solidFill>
              </a:rPr>
              <a:t>.</a:t>
            </a:r>
          </a:p>
          <a:p>
            <a:pPr marL="800100" lvl="1" indent="-342900"/>
            <a:endParaRPr lang="en-US" b="1" dirty="0"/>
          </a:p>
        </p:txBody>
      </p:sp>
      <p:pic>
        <p:nvPicPr>
          <p:cNvPr id="7"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5125" y="1714788"/>
            <a:ext cx="4436075" cy="5142922"/>
          </a:xfrm>
          <a:prstGeom prst="rect">
            <a:avLst/>
          </a:prstGeom>
        </p:spPr>
      </p:pic>
    </p:spTree>
    <p:extLst>
      <p:ext uri="{BB962C8B-B14F-4D97-AF65-F5344CB8AC3E}">
        <p14:creationId xmlns:p14="http://schemas.microsoft.com/office/powerpoint/2010/main" val="2098167471"/>
      </p:ext>
    </p:extLst>
  </p:cSld>
  <p:clrMapOvr>
    <a:masterClrMapping/>
  </p:clrMapOvr>
</p:sld>
</file>

<file path=ppt/theme/theme1.xml><?xml version="1.0" encoding="utf-8"?>
<a:theme xmlns:a="http://schemas.openxmlformats.org/drawingml/2006/main" name="Office Theme">
  <a:themeElements>
    <a:clrScheme name="AmeriHealth Caritas Brand Colors">
      <a:dk1>
        <a:srgbClr val="333F48"/>
      </a:dk1>
      <a:lt1>
        <a:srgbClr val="FFFFFF"/>
      </a:lt1>
      <a:dk2>
        <a:srgbClr val="333F48"/>
      </a:dk2>
      <a:lt2>
        <a:srgbClr val="939CA1"/>
      </a:lt2>
      <a:accent1>
        <a:srgbClr val="003CA5"/>
      </a:accent1>
      <a:accent2>
        <a:srgbClr val="FF495C"/>
      </a:accent2>
      <a:accent3>
        <a:srgbClr val="6EB1DE"/>
      </a:accent3>
      <a:accent4>
        <a:srgbClr val="003B5C"/>
      </a:accent4>
      <a:accent5>
        <a:srgbClr val="ED8B00"/>
      </a:accent5>
      <a:accent6>
        <a:srgbClr val="00B550"/>
      </a:accent6>
      <a:hlink>
        <a:srgbClr val="0085CA"/>
      </a:hlink>
      <a:folHlink>
        <a:srgbClr val="939C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WM-17208 Enterprise AmeriHealth Caritas PPTs - AmeriHealth Caritas Iowa (health link)" id="{9E4FFA9B-F86A-8848-88E8-468EDE91E5B6}" vid="{E1DD4524-B27B-B34B-B731-24971C75F2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E5AC19225BC4B9E3051ADA28979DB" ma:contentTypeVersion="4" ma:contentTypeDescription="Create a new document." ma:contentTypeScope="" ma:versionID="68f35f379cac49417bd64f7d84a57bbe">
  <xsd:schema xmlns:xsd="http://www.w3.org/2001/XMLSchema" xmlns:xs="http://www.w3.org/2001/XMLSchema" xmlns:p="http://schemas.microsoft.com/office/2006/metadata/properties" xmlns:ns2="393f5261-2d73-4db7-b38d-1dea677dedbe" xmlns:ns3="ceffd180-0868-4fb5-9dac-d785a114e5fd" xmlns:ns4="1a5a930e-d1c5-4001-8648-0ebfd956ddbc" targetNamespace="http://schemas.microsoft.com/office/2006/metadata/properties" ma:root="true" ma:fieldsID="8bb39d93d2f5b3de3f7e3ea189ec96dc" ns2:_="" ns3:_="" ns4:_="">
    <xsd:import namespace="393f5261-2d73-4db7-b38d-1dea677dedbe"/>
    <xsd:import namespace="ceffd180-0868-4fb5-9dac-d785a114e5fd"/>
    <xsd:import namespace="1a5a930e-d1c5-4001-8648-0ebfd956ddbc"/>
    <xsd:element name="properties">
      <xsd:complexType>
        <xsd:sequence>
          <xsd:element name="documentManagement">
            <xsd:complexType>
              <xsd:all>
                <xsd:element ref="ns2:foph" minOccurs="0"/>
                <xsd:element ref="ns3:Project" minOccurs="0"/>
                <xsd:element ref="ns2:_x0068_do4" minOccurs="0"/>
                <xsd:element ref="ns2:axnh" minOccurs="0"/>
                <xsd:element ref="ns2:_x006b_hy0" minOccurs="0"/>
                <xsd:element ref="ns3:Compliance_x0020_Review" minOccurs="0"/>
                <xsd:element ref="ns3:Legal_x0020_Review" minOccurs="0"/>
                <xsd:element ref="ns3:State_x0020_Approva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3f5261-2d73-4db7-b38d-1dea677dedbe" elementFormDefault="qualified">
    <xsd:import namespace="http://schemas.microsoft.com/office/2006/documentManagement/types"/>
    <xsd:import namespace="http://schemas.microsoft.com/office/infopath/2007/PartnerControls"/>
    <xsd:element name="foph" ma:index="1" nillable="true" ma:displayName="Category" ma:format="Dropdown" ma:internalName="foph">
      <xsd:simpleType>
        <xsd:restriction base="dms:Choice">
          <xsd:enumeration value="4 Your Kids Care"/>
          <xsd:enumeration value="Appeals"/>
          <xsd:enumeration value="Behavioral Health"/>
          <xsd:enumeration value="Bright Start"/>
          <xsd:enumeration value="CARE Card"/>
          <xsd:enumeration value="Care Coordination"/>
          <xsd:enumeration value="Community Outreach"/>
          <xsd:enumeration value="Compliance and Consent Forms"/>
          <xsd:enumeration value="Disease Management"/>
          <xsd:enumeration value="Enrollment"/>
          <xsd:enumeration value="EOLPD"/>
          <xsd:enumeration value="Focus on Fitness"/>
          <xsd:enumeration value="Grievances"/>
          <xsd:enumeration value="Healthy Measures"/>
          <xsd:enumeration value="HRA"/>
          <xsd:enumeration value="ID Cards"/>
          <xsd:enumeration value="Incentive Program"/>
          <xsd:enumeration value="Keys to Your Care"/>
          <xsd:enumeration value="Krames"/>
          <xsd:enumeration value="LTSS"/>
          <xsd:enumeration value="Make Every Calorie Count"/>
          <xsd:enumeration value="Member Advisory Council"/>
          <xsd:enumeration value="Member Education"/>
          <xsd:enumeration value="Member Handbook"/>
          <xsd:enumeration value="Member Orientation"/>
          <xsd:enumeration value="Member Services"/>
          <xsd:enumeration value="Mission GED"/>
          <xsd:enumeration value="Mobile App/Portal"/>
          <xsd:enumeration value="Newsletter"/>
          <xsd:enumeration value="Panel Transfer"/>
          <xsd:enumeration value="Program Integrity"/>
          <xsd:enumeration value="Pharmacy"/>
          <xsd:enumeration value="Private Duty Nursing"/>
          <xsd:enumeration value="Provider Termination"/>
          <xsd:enumeration value="Quality"/>
          <xsd:enumeration value="Rapid Response"/>
          <xsd:enumeration value="SafeLink"/>
          <xsd:enumeration value="Telehealth"/>
          <xsd:enumeration value="Texting"/>
          <xsd:enumeration value="Utilization Management"/>
          <xsd:enumeration value="Welcome Kit"/>
          <xsd:enumeration value="Wellness Center"/>
          <xsd:enumeration value="XYZ category"/>
        </xsd:restriction>
      </xsd:simpleType>
    </xsd:element>
    <xsd:element name="_x0068_do4" ma:index="3" nillable="true" ma:displayName="Branding" ma:internalName="_x0068_do4">
      <xsd:complexType>
        <xsd:complexContent>
          <xsd:extension base="dms:MultiChoice">
            <xsd:sequence>
              <xsd:element name="Value" maxOccurs="unbounded" minOccurs="0" nillable="true">
                <xsd:simpleType>
                  <xsd:restriction base="dms:Choice">
                    <xsd:enumeration value="ACDE Only"/>
                    <xsd:enumeration value="DSHP"/>
                    <xsd:enumeration value="DSHP-Plus"/>
                    <xsd:enumeration value="LTSS Only"/>
                    <xsd:enumeration value="Corporate"/>
                  </xsd:restriction>
                </xsd:simpleType>
              </xsd:element>
            </xsd:sequence>
          </xsd:extension>
        </xsd:complexContent>
      </xsd:complexType>
    </xsd:element>
    <xsd:element name="axnh" ma:index="4" nillable="true" ma:displayName="Format" ma:format="Dropdown" ma:internalName="axnh">
      <xsd:simpleType>
        <xsd:restriction base="dms:Choice">
          <xsd:enumeration value="Booklet"/>
          <xsd:enumeration value="Brochure"/>
          <xsd:enumeration value="Card/Postcard/Mailer"/>
          <xsd:enumeration value="Email"/>
          <xsd:enumeration value="Envelope"/>
          <xsd:enumeration value="Flyer"/>
          <xsd:enumeration value="Folder"/>
          <xsd:enumeration value="Form"/>
          <xsd:enumeration value="ID Card"/>
          <xsd:enumeration value="Letter"/>
          <xsd:enumeration value="Logo"/>
          <xsd:enumeration value="Magnet/Sticker"/>
          <xsd:enumeration value="Planning Doc"/>
          <xsd:enumeration value="Poster"/>
          <xsd:enumeration value="Presentation"/>
          <xsd:enumeration value="Promo"/>
          <xsd:enumeration value="Script"/>
        </xsd:restriction>
      </xsd:simpleType>
    </xsd:element>
    <xsd:element name="_x006b_hy0" ma:index="5" nillable="true" ma:displayName="Language" ma:format="Dropdown" ma:internalName="_x006b_hy0">
      <xsd:simpleType>
        <xsd:restriction base="dms:Choice">
          <xsd:enumeration value="English"/>
          <xsd:enumeration value="Spanish"/>
          <xsd:enumeration value="English/Spanish"/>
          <xsd:enumeration value="Arabic"/>
          <xsd:enumeration value="Haitian Creole"/>
          <xsd:enumeration value="Kurdish Soriani"/>
        </xsd:restriction>
      </xsd:simpleType>
    </xsd:element>
  </xsd:schema>
  <xsd:schema xmlns:xsd="http://www.w3.org/2001/XMLSchema" xmlns:xs="http://www.w3.org/2001/XMLSchema" xmlns:dms="http://schemas.microsoft.com/office/2006/documentManagement/types" xmlns:pc="http://schemas.microsoft.com/office/infopath/2007/PartnerControls" targetNamespace="ceffd180-0868-4fb5-9dac-d785a114e5fd" elementFormDefault="qualified">
    <xsd:import namespace="http://schemas.microsoft.com/office/2006/documentManagement/types"/>
    <xsd:import namespace="http://schemas.microsoft.com/office/infopath/2007/PartnerControls"/>
    <xsd:element name="Project" ma:index="2" nillable="true" ma:displayName="Project-Topic" ma:internalName="Project">
      <xsd:simpleType>
        <xsd:restriction base="dms:Text">
          <xsd:maxLength value="255"/>
        </xsd:restriction>
      </xsd:simpleType>
    </xsd:element>
    <xsd:element name="Compliance_x0020_Review" ma:index="7" nillable="true" ma:displayName="Compliance Review" ma:format="DateOnly" ma:internalName="Compliance_x0020_Review">
      <xsd:simpleType>
        <xsd:restriction base="dms:DateTime"/>
      </xsd:simpleType>
    </xsd:element>
    <xsd:element name="Legal_x0020_Review" ma:index="8" nillable="true" ma:displayName="Legal Review" ma:format="DateOnly" ma:internalName="Legal_x0020_Review">
      <xsd:simpleType>
        <xsd:restriction base="dms:DateTime"/>
      </xsd:simpleType>
    </xsd:element>
    <xsd:element name="State_x0020_Approval" ma:index="9" nillable="true" ma:displayName="State Approval" ma:format="DateOnly" ma:internalName="State_x0020_Approval">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a5a930e-d1c5-4001-8648-0ebfd956ddb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6" ma:displayName="Depart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egal_x0020_Review xmlns="ceffd180-0868-4fb5-9dac-d785a114e5fd">2020-07-01T04:00:00+00:00</Legal_x0020_Review>
    <_x006b_hy0 xmlns="393f5261-2d73-4db7-b38d-1dea677dedbe">English</_x006b_hy0>
    <foph xmlns="393f5261-2d73-4db7-b38d-1dea677dedbe">Member Orientation</foph>
    <axnh xmlns="393f5261-2d73-4db7-b38d-1dea677dedbe">Presentation</axnh>
    <Compliance_x0020_Review xmlns="ceffd180-0868-4fb5-9dac-d785a114e5fd">2020-10-07T04:00:00+00:00</Compliance_x0020_Review>
    <_x0068_do4 xmlns="393f5261-2d73-4db7-b38d-1dea677dedbe">
      <Value>ACDE Only</Value>
    </_x0068_do4>
    <State_x0020_Approval xmlns="ceffd180-0868-4fb5-9dac-d785a114e5fd">2020-10-26T04:00:00+00:00</State_x0020_Approval>
    <Project xmlns="ceffd180-0868-4fb5-9dac-d785a114e5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87AEA2-3EFF-42FA-B268-63629266DA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3f5261-2d73-4db7-b38d-1dea677dedbe"/>
    <ds:schemaRef ds:uri="ceffd180-0868-4fb5-9dac-d785a114e5fd"/>
    <ds:schemaRef ds:uri="1a5a930e-d1c5-4001-8648-0ebfd956dd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DF3229-3731-4853-8ABA-3D69789AE6FF}">
  <ds:schemaRefs>
    <ds:schemaRef ds:uri="http://schemas.microsoft.com/office/2006/metadata/properties"/>
    <ds:schemaRef ds:uri="http://schemas.microsoft.com/office/infopath/2007/PartnerControls"/>
    <ds:schemaRef ds:uri="ceffd180-0868-4fb5-9dac-d785a114e5fd"/>
    <ds:schemaRef ds:uri="393f5261-2d73-4db7-b38d-1dea677dedbe"/>
  </ds:schemaRefs>
</ds:datastoreItem>
</file>

<file path=customXml/itemProps3.xml><?xml version="1.0" encoding="utf-8"?>
<ds:datastoreItem xmlns:ds="http://schemas.openxmlformats.org/officeDocument/2006/customXml" ds:itemID="{16546D66-F9ED-4FB4-A6DC-53C65C55A56C}">
  <ds:schemaRefs>
    <ds:schemaRef ds:uri="http://schemas.microsoft.com/sharepoint/v3/contenttype/forms"/>
  </ds:schemaRefs>
</ds:datastoreItem>
</file>

<file path=docMetadata/LabelInfo.xml><?xml version="1.0" encoding="utf-8"?>
<clbl:labelList xmlns:clbl="http://schemas.microsoft.com/office/2020/mipLabelMetadata">
  <clbl:label id="{047afd16-a725-4e2f-9260-fce3985944dc}" enabled="0" method="" siteId="{047afd16-a725-4e2f-9260-fce3985944dc}" removed="1"/>
</clbl:labelList>
</file>

<file path=docProps/app.xml><?xml version="1.0" encoding="utf-8"?>
<Properties xmlns="http://schemas.openxmlformats.org/officeDocument/2006/extended-properties" xmlns:vt="http://schemas.openxmlformats.org/officeDocument/2006/docPropsVTypes">
  <Template>EWM-17208 Enterprise AmeriHealth Caritas PPTs - AmeriHealth Caritas Iowa (health link)</Template>
  <TotalTime>15053</TotalTime>
  <Words>3719</Words>
  <Application>Microsoft Office PowerPoint</Application>
  <PresentationFormat>Custom</PresentationFormat>
  <Paragraphs>458</Paragraphs>
  <Slides>50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Courier New</vt:lpstr>
      <vt:lpstr>Office Theme</vt:lpstr>
      <vt:lpstr>Introduction to your  AmeriHealth Caritas Delaware Plan</vt:lpstr>
      <vt:lpstr>AmeriHealth Caritas Delaware — Who We Are</vt:lpstr>
      <vt:lpstr>Member Rights</vt:lpstr>
      <vt:lpstr>Member Rights (continued)</vt:lpstr>
      <vt:lpstr>Member Responsibilities</vt:lpstr>
      <vt:lpstr>Member Responsibilities (continued)</vt:lpstr>
      <vt:lpstr>Member ID Card</vt:lpstr>
      <vt:lpstr>Member Handbook</vt:lpstr>
      <vt:lpstr>Coordination of Benefits</vt:lpstr>
      <vt:lpstr>What Is Covered?</vt:lpstr>
      <vt:lpstr>Eye Care</vt:lpstr>
      <vt:lpstr>Dental Services (ages 20 and younger)</vt:lpstr>
      <vt:lpstr>Dental Services (ages 21 and older)</vt:lpstr>
      <vt:lpstr>Prescription Benefits</vt:lpstr>
      <vt:lpstr>Behavioral Health/Substance Use Disorder</vt:lpstr>
      <vt:lpstr>Long-Term Services and Supports (LTSS)</vt:lpstr>
      <vt:lpstr>Non-Emergency Transportation</vt:lpstr>
      <vt:lpstr>Additional Benefits</vt:lpstr>
      <vt:lpstr>About Managed Care</vt:lpstr>
      <vt:lpstr>What Is a Primary Care Provider (PCP)?</vt:lpstr>
      <vt:lpstr>What Is Specialty Care?</vt:lpstr>
      <vt:lpstr>Emergency Versus Urgent Care</vt:lpstr>
      <vt:lpstr>Examples of Emergency Versus Urgent Care</vt:lpstr>
      <vt:lpstr>Preventive Screenings</vt:lpstr>
      <vt:lpstr>Children’s Well Visits — Early and Periodic Screening, Diagnostic, and Treatment </vt:lpstr>
      <vt:lpstr>Care Coordination</vt:lpstr>
      <vt:lpstr>Care Management </vt:lpstr>
      <vt:lpstr>Value-Added Services</vt:lpstr>
      <vt:lpstr>CARE Card</vt:lpstr>
      <vt:lpstr>CARE Card (cont.)</vt:lpstr>
      <vt:lpstr>Prenatal Care</vt:lpstr>
      <vt:lpstr>Prenatal Care (continued)</vt:lpstr>
      <vt:lpstr>General Educational Development (GED®)</vt:lpstr>
      <vt:lpstr>Health Education Programs</vt:lpstr>
      <vt:lpstr>Member Advisory Committee</vt:lpstr>
      <vt:lpstr>Wellness Center</vt:lpstr>
      <vt:lpstr>Mobile Wellness &amp; Opportunity Center</vt:lpstr>
      <vt:lpstr>Important Contacts</vt:lpstr>
      <vt:lpstr>Grievances and Appeals</vt:lpstr>
      <vt:lpstr>Managed Care Ombudsman</vt:lpstr>
      <vt:lpstr>Member Website</vt:lpstr>
      <vt:lpstr>Member Website (continued)</vt:lpstr>
      <vt:lpstr>Wellness Resources</vt:lpstr>
      <vt:lpstr>Wellness Resources (continued)</vt:lpstr>
      <vt:lpstr>Mobile App</vt:lpstr>
      <vt:lpstr>State of Delaware Contacts</vt:lpstr>
      <vt:lpstr>AmeriHealth Caritas Delaware Contacts</vt:lpstr>
      <vt:lpstr>Member Advocate</vt:lpstr>
      <vt:lpstr>Stay Connected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your  AmeriHealth Caritas Iowa Plan</dc:title>
  <dc:creator>Microsoft Office User</dc:creator>
  <cp:lastModifiedBy>Graham, Adrian</cp:lastModifiedBy>
  <cp:revision>314</cp:revision>
  <cp:lastPrinted>2017-03-23T20:35:52Z</cp:lastPrinted>
  <dcterms:created xsi:type="dcterms:W3CDTF">2017-06-30T13:31:14Z</dcterms:created>
  <dcterms:modified xsi:type="dcterms:W3CDTF">2025-04-21T12:26:03Z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0x010100E6FE5AC19225BC4B9E3051ADA28979DB</vt:lpwstr>
  </property>
</Properties>
</file>